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85" r:id="rId1"/>
    <p:sldMasterId id="2147483737" r:id="rId2"/>
  </p:sldMasterIdLst>
  <p:notesMasterIdLst>
    <p:notesMasterId r:id="rId37"/>
  </p:notesMasterIdLst>
  <p:handoutMasterIdLst>
    <p:handoutMasterId r:id="rId38"/>
  </p:handoutMasterIdLst>
  <p:sldIdLst>
    <p:sldId id="338" r:id="rId3"/>
    <p:sldId id="284" r:id="rId4"/>
    <p:sldId id="368" r:id="rId5"/>
    <p:sldId id="372" r:id="rId6"/>
    <p:sldId id="373" r:id="rId7"/>
    <p:sldId id="407" r:id="rId8"/>
    <p:sldId id="380" r:id="rId9"/>
    <p:sldId id="389" r:id="rId10"/>
    <p:sldId id="371" r:id="rId11"/>
    <p:sldId id="388" r:id="rId12"/>
    <p:sldId id="386" r:id="rId13"/>
    <p:sldId id="387" r:id="rId14"/>
    <p:sldId id="376" r:id="rId15"/>
    <p:sldId id="408" r:id="rId16"/>
    <p:sldId id="369" r:id="rId17"/>
    <p:sldId id="409" r:id="rId18"/>
    <p:sldId id="410" r:id="rId19"/>
    <p:sldId id="406" r:id="rId20"/>
    <p:sldId id="399" r:id="rId21"/>
    <p:sldId id="400" r:id="rId22"/>
    <p:sldId id="401" r:id="rId23"/>
    <p:sldId id="390" r:id="rId24"/>
    <p:sldId id="391" r:id="rId25"/>
    <p:sldId id="392" r:id="rId26"/>
    <p:sldId id="393" r:id="rId27"/>
    <p:sldId id="394" r:id="rId28"/>
    <p:sldId id="395" r:id="rId29"/>
    <p:sldId id="396" r:id="rId30"/>
    <p:sldId id="397" r:id="rId31"/>
    <p:sldId id="403" r:id="rId32"/>
    <p:sldId id="404" r:id="rId33"/>
    <p:sldId id="405" r:id="rId34"/>
    <p:sldId id="411" r:id="rId35"/>
    <p:sldId id="412" r:id="rId36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00"/>
    <a:srgbClr val="FFCC00"/>
    <a:srgbClr val="518AC4"/>
    <a:srgbClr val="214263"/>
    <a:srgbClr val="4F86BD"/>
    <a:srgbClr val="21EB80"/>
    <a:srgbClr val="0C458B"/>
    <a:srgbClr val="89CC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12" autoAdjust="0"/>
    <p:restoredTop sz="82828" autoAdjust="0"/>
  </p:normalViewPr>
  <p:slideViewPr>
    <p:cSldViewPr snapToGrid="0" snapToObjects="1">
      <p:cViewPr>
        <p:scale>
          <a:sx n="75" d="100"/>
          <a:sy n="75" d="100"/>
        </p:scale>
        <p:origin x="-1176" y="-520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4" d="100"/>
        <a:sy n="124" d="100"/>
      </p:scale>
      <p:origin x="0" y="979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6D179C08-88DC-4A86-94A2-A1EDC4A50204}" type="datetimeFigureOut">
              <a:rPr lang="en-US"/>
              <a:pPr>
                <a:defRPr/>
              </a:pPr>
              <a:t>3/21/16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405D0C57-0AC5-46D8-A8B1-8EE16B3780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65604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3.png>
</file>

<file path=ppt/media/image15.png>
</file>

<file path=ppt/media/image16.pn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24.png>
</file>

<file path=ppt/media/image25.jpg>
</file>

<file path=ppt/media/image26.png>
</file>

<file path=ppt/media/image27.jpeg>
</file>

<file path=ppt/media/image28.jpeg>
</file>

<file path=ppt/media/image29.jpeg>
</file>

<file path=ppt/media/image3.png>
</file>

<file path=ppt/media/image30.tiff>
</file>

<file path=ppt/media/image31.tiff>
</file>

<file path=ppt/media/image32.png>
</file>

<file path=ppt/media/image33.tiff>
</file>

<file path=ppt/media/image34.tiff>
</file>

<file path=ppt/media/image35.tiff>
</file>

<file path=ppt/media/image36.tiff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54DA0C48-51DF-40E1-9882-A8096F71A1C2}" type="datetimeFigureOut">
              <a:rPr lang="en-US"/>
              <a:pPr>
                <a:defRPr/>
              </a:pPr>
              <a:t>3/21/16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0485EE4-F5ED-46EE-9CC8-D02925AE35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40586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6CF8ED-D593-BC41-8FC8-2B3C083BE082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lIns="90004" tIns="45002" rIns="90004" bIns="45002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latin typeface="Calibri" charset="0"/>
              </a:rPr>
              <a:t>Direct link: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http://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download.pegasus.isi.edu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wms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/download/4.3/PegasusTutorialVM-4.3.0.zip</a:t>
            </a:r>
            <a:endParaRPr lang="en-US" dirty="0">
              <a:latin typeface="Calibri" charset="0"/>
            </a:endParaRPr>
          </a:p>
        </p:txBody>
      </p:sp>
      <p:sp>
        <p:nvSpPr>
          <p:cNvPr id="23556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611E764-2664-7446-B7C9-653AD2E98A5A}" type="slidenum">
              <a:rPr lang="en-US" sz="1200"/>
              <a:pPr eaLnBrk="1" hangingPunct="1"/>
              <a:t>24</a:t>
            </a:fld>
            <a:endParaRPr lang="en-US" sz="1200"/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>
              <a:latin typeface="Calibri" charset="0"/>
            </a:endParaRPr>
          </a:p>
        </p:txBody>
      </p:sp>
      <p:sp>
        <p:nvSpPr>
          <p:cNvPr id="72708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DCD2A0-F317-8D4A-A1CB-2A178078D43E}" type="slidenum">
              <a:rPr lang="en-US" sz="1200"/>
              <a:pPr eaLnBrk="1" hangingPunct="1"/>
              <a:t>25</a:t>
            </a:fld>
            <a:endParaRPr lang="en-US" sz="1200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Kent changed 080501 – removed period</a:t>
            </a:r>
          </a:p>
        </p:txBody>
      </p:sp>
      <p:sp>
        <p:nvSpPr>
          <p:cNvPr id="5837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B7B3B8B-FA99-EC41-BF67-1F25BFC3EE5B}" type="slidenum">
              <a:rPr lang="en-US" sz="1200"/>
              <a:pPr eaLnBrk="1" hangingPunct="1"/>
              <a:t>26</a:t>
            </a:fld>
            <a:endParaRPr lang="en-US" sz="1200"/>
          </a:p>
        </p:txBody>
      </p:sp>
      <p:sp>
        <p:nvSpPr>
          <p:cNvPr id="440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2813" y="4343400"/>
            <a:ext cx="5032375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lIns="86486" tIns="43242" rIns="86486" bIns="43242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sz="1100">
                <a:latin typeface="Calibri" charset="0"/>
              </a:rPr>
              <a:t>Sometimes it is cheaper to access the data than to regenerate it</a:t>
            </a:r>
          </a:p>
          <a:p>
            <a:pPr eaLnBrk="1" hangingPunct="1"/>
            <a:r>
              <a:rPr lang="en-US" sz="1100">
                <a:latin typeface="Calibri" charset="0"/>
              </a:rPr>
              <a:t>Keeping track of data as it is generated supports workflow-level checkpointing</a:t>
            </a:r>
          </a:p>
          <a:p>
            <a:pPr eaLnBrk="1" hangingPunct="1"/>
            <a:r>
              <a:rPr lang="en-US">
                <a:latin typeface="Calibri" charset="0"/>
              </a:rPr>
              <a:t>Kent changed 080501 – added period</a:t>
            </a:r>
          </a:p>
        </p:txBody>
      </p:sp>
      <p:sp>
        <p:nvSpPr>
          <p:cNvPr id="44036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FEFBE83-07D4-A64A-BF0C-415D0A7D007B}" type="slidenum">
              <a:rPr lang="en-US" sz="1200"/>
              <a:pPr eaLnBrk="1" hangingPunct="1"/>
              <a:t>27</a:t>
            </a:fld>
            <a:endParaRPr lang="en-US" sz="1200"/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latin typeface="Calibri" charset="0"/>
              </a:rPr>
              <a:t>Kent changed 080501</a:t>
            </a:r>
          </a:p>
        </p:txBody>
      </p:sp>
      <p:sp>
        <p:nvSpPr>
          <p:cNvPr id="46084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FEFBE83-07D4-A64A-BF0C-415D0A7D007B}" type="slidenum">
              <a:rPr lang="en-US" sz="1200"/>
              <a:pPr eaLnBrk="1" hangingPunct="1"/>
              <a:t>28</a:t>
            </a:fld>
            <a:endParaRPr lang="en-US" sz="1200"/>
          </a:p>
        </p:txBody>
      </p:sp>
      <p:sp>
        <p:nvSpPr>
          <p:cNvPr id="460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latin typeface="Calibri" charset="0"/>
              </a:rPr>
              <a:t>Kent changed 080501</a:t>
            </a:r>
          </a:p>
        </p:txBody>
      </p:sp>
      <p:sp>
        <p:nvSpPr>
          <p:cNvPr id="46084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A965870-CD68-594C-957B-E5365E8EC38C}" type="slidenum">
              <a:rPr lang="en-US" sz="1200"/>
              <a:pPr eaLnBrk="1" hangingPunct="1"/>
              <a:t>29</a:t>
            </a:fld>
            <a:endParaRPr lang="en-US" sz="1200"/>
          </a:p>
        </p:txBody>
      </p:sp>
      <p:sp>
        <p:nvSpPr>
          <p:cNvPr id="481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attached graph shows two Pegasus runs for the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SoyKB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workflow with 10 input reads. A typical production workflow is about 4 times larger. One run is with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cleanup and one without cleanup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Without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inplace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cleanup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{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data_config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sharedfs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wf_metrics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{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compute_tasks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290,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total_tasks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290,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dax_input_files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23,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dax_inter_files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550,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dax_output_files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7,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dax_total_files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580,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compute_jobs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290,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si_tx_jobs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40,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so_tx_jobs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48,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155,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cleanup_jobs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create_dir_jobs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1,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chmod_jobs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18,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total_jobs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553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},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app_metrics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": {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"name": "</a:t>
            </a:r>
            <a:r>
              <a:rPr lang="nl-NL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Soykb</a:t>
            </a: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"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}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nl-NL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}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813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DCD2A0-F317-8D4A-A1CB-2A178078D43E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Kent changed 080501 – removed period</a:t>
            </a:r>
          </a:p>
        </p:txBody>
      </p:sp>
      <p:sp>
        <p:nvSpPr>
          <p:cNvPr id="5837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78E3167-61A9-E34F-A1FF-0C631703BD51}" type="slidenum">
              <a:rPr lang="en-US" sz="1200"/>
              <a:pPr eaLnBrk="1" hangingPunct="1"/>
              <a:t>31</a:t>
            </a:fld>
            <a:endParaRPr lang="en-US" sz="1200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>
                <a:latin typeface="Calibri" charset="0"/>
              </a:rPr>
              <a:t>Kent changed 080501 – removed period</a:t>
            </a:r>
          </a:p>
        </p:txBody>
      </p:sp>
      <p:sp>
        <p:nvSpPr>
          <p:cNvPr id="60420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>
                <a:ea typeface="ＭＳ Ｐゴシック" charset="0"/>
                <a:cs typeface="ＭＳ Ｐゴシック" charset="0"/>
              </a:rPr>
              <a:t>Expressed in high-level workflow languages</a:t>
            </a: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3395FCC-5472-F74D-8652-7FE09A741352}" type="slidenum">
              <a:rPr lang="en-US" sz="1200"/>
              <a:pPr/>
              <a:t>4</a:t>
            </a:fld>
            <a:endParaRPr 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Simple</a:t>
            </a:r>
            <a:r>
              <a:rPr lang="en-US" baseline="0" dirty="0" smtClean="0"/>
              <a:t> Workflow constructs that serve as building workflows for more complex 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627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5068590-7486-D043-BFA0-D1BD93ECF01A}" type="slidenum">
              <a:rPr lang="en-US" sz="1200"/>
              <a:pPr eaLnBrk="1" hangingPunct="1"/>
              <a:t>7</a:t>
            </a:fld>
            <a:endParaRPr lang="en-US" sz="1200"/>
          </a:p>
        </p:txBody>
      </p:sp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>
              <a:latin typeface="Calibri" charset="0"/>
            </a:endParaRPr>
          </a:p>
        </p:txBody>
      </p:sp>
      <p:sp>
        <p:nvSpPr>
          <p:cNvPr id="2765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8789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7A33BAC-639D-2C40-83F7-3B60327D432E}" type="slidenum">
              <a:rPr lang="en-US" sz="1200"/>
              <a:pPr eaLnBrk="1" hangingPunct="1"/>
              <a:t>11</a:t>
            </a:fld>
            <a:endParaRPr lang="en-US" sz="1200"/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>
              <a:latin typeface="Calibri" charset="0"/>
            </a:endParaRPr>
          </a:p>
        </p:txBody>
      </p:sp>
      <p:sp>
        <p:nvSpPr>
          <p:cNvPr id="75780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CF80558-72B7-0845-9611-EC93205931E8}" type="slidenum">
              <a:rPr lang="en-US" sz="1200"/>
              <a:pPr eaLnBrk="1" hangingPunct="1"/>
              <a:t>18</a:t>
            </a:fld>
            <a:endParaRPr lang="en-US" sz="1200"/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dirty="0">
              <a:latin typeface="Calibri" charset="0"/>
            </a:endParaRPr>
          </a:p>
        </p:txBody>
      </p:sp>
      <p:sp>
        <p:nvSpPr>
          <p:cNvPr id="50180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DCD2A0-F317-8D4A-A1CB-2A178078D43E}" type="slidenum">
              <a:rPr lang="en-US" sz="1200"/>
              <a:pPr eaLnBrk="1" hangingPunct="1"/>
              <a:t>22</a:t>
            </a:fld>
            <a:endParaRPr lang="en-US" sz="1200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Kent changed 080501 – removed period</a:t>
            </a:r>
          </a:p>
        </p:txBody>
      </p:sp>
      <p:sp>
        <p:nvSpPr>
          <p:cNvPr id="5837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FDDCD2A0-F317-8D4A-A1CB-2A178078D43E}" type="slidenum">
              <a:rPr lang="en-US" sz="1200"/>
              <a:pPr eaLnBrk="1" hangingPunct="1"/>
              <a:t>23</a:t>
            </a:fld>
            <a:endParaRPr lang="en-US" sz="1200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4588" y="685800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>
                <a:latin typeface="Calibri" charset="0"/>
              </a:rPr>
              <a:t>Kent changed 080501 – removed period</a:t>
            </a:r>
          </a:p>
        </p:txBody>
      </p:sp>
      <p:sp>
        <p:nvSpPr>
          <p:cNvPr id="58372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449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 bwMode="auto">
          <a:xfrm>
            <a:off x="4114800" y="6186488"/>
            <a:ext cx="914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>
              <a:defRPr/>
            </a:pPr>
            <a:fld id="{29263CB3-35DE-8142-A934-8D8CC4699110}" type="slidenum">
              <a:rPr lang="en-US" sz="1600" i="1" smtClean="0">
                <a:solidFill>
                  <a:schemeClr val="accent1"/>
                </a:solidFill>
              </a:rPr>
              <a:pPr algn="ctr">
                <a:defRPr/>
              </a:pPr>
              <a:t>‹#›</a:t>
            </a:fld>
            <a:endParaRPr lang="en-US" sz="1600" i="1" smtClean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 b="1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5269"/>
            <a:ext cx="8229600" cy="4060296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sz="2200" b="1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buFont typeface="Arial" pitchFamily="34" charset="0"/>
              <a:buChar char="–"/>
              <a:defRPr sz="20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buFont typeface="Arial" pitchFamily="34" charset="0"/>
              <a:buChar char="•"/>
              <a:defRPr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457200" y="1126331"/>
            <a:ext cx="8229600" cy="388938"/>
          </a:xfrm>
          <a:prstGeom prst="rect">
            <a:avLst/>
          </a:prstGeom>
        </p:spPr>
        <p:txBody>
          <a:bodyPr/>
          <a:lstStyle>
            <a:lvl1pPr>
              <a:buNone/>
              <a:defRPr sz="22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5pPr marL="0" algn="l">
              <a:buNone/>
              <a:defRPr b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6450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 bwMode="auto">
          <a:xfrm>
            <a:off x="4114800" y="6186488"/>
            <a:ext cx="9144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>
              <a:defRPr/>
            </a:pPr>
            <a:fld id="{BF753598-6B00-2F45-BCEA-5133F83A3B42}" type="slidenum">
              <a:rPr lang="en-US" sz="1600" i="1" smtClean="0">
                <a:solidFill>
                  <a:schemeClr val="accent1"/>
                </a:solidFill>
              </a:rPr>
              <a:pPr algn="ctr">
                <a:defRPr/>
              </a:pPr>
              <a:t>‹#›</a:t>
            </a:fld>
            <a:endParaRPr lang="en-US" sz="1600" i="1" smtClean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193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t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5934075" y="6127750"/>
            <a:ext cx="3043238" cy="579438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5" name="Picture 10" descr="isi.png"/>
          <p:cNvPicPr>
            <a:picLocks noChangeAspect="1"/>
          </p:cNvPicPr>
          <p:nvPr userDrawn="1"/>
        </p:nvPicPr>
        <p:blipFill>
          <a:blip r:embed="rId2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6400800"/>
            <a:ext cx="2473325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06538" y="3474720"/>
            <a:ext cx="5988050" cy="377250"/>
          </a:xfrm>
          <a:prstGeom prst="rect">
            <a:avLst/>
          </a:prstGeom>
        </p:spPr>
        <p:txBody>
          <a:bodyPr/>
          <a:lstStyle>
            <a:lvl1pPr>
              <a:buNone/>
              <a:defRPr sz="2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508760" y="3931920"/>
            <a:ext cx="5988050" cy="1496520"/>
          </a:xfrm>
          <a:prstGeom prst="rect">
            <a:avLst/>
          </a:prstGeom>
        </p:spPr>
        <p:txBody>
          <a:bodyPr/>
          <a:lstStyle>
            <a:lvl1pPr>
              <a:buNone/>
              <a:defRPr sz="2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4295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43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 bwMode="auto">
          <a:xfrm>
            <a:off x="4114800" y="6400800"/>
            <a:ext cx="9144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eaLnBrk="0" hangingPunct="0">
              <a:defRPr/>
            </a:pPr>
            <a:fld id="{9C86E70E-8D8D-4BB5-9D51-8D26A26A1174}" type="slidenum">
              <a:rPr lang="en-US" sz="1600" i="1">
                <a:solidFill>
                  <a:schemeClr val="accent1"/>
                </a:solidFill>
                <a:latin typeface="Arial" pitchFamily="34" charset="0"/>
                <a:ea typeface="+mj-ea"/>
                <a:cs typeface="Arial" pitchFamily="34" charset="0"/>
              </a:rPr>
              <a:pPr algn="ctr" eaLnBrk="0" hangingPunct="0">
                <a:defRPr/>
              </a:pPr>
              <a:t>‹#›</a:t>
            </a:fld>
            <a:endParaRPr lang="en-US" sz="1600" i="1" dirty="0">
              <a:solidFill>
                <a:schemeClr val="accent1"/>
              </a:solidFill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 b="1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1575"/>
            <a:ext cx="8229600" cy="440399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200"/>
              </a:spcBef>
              <a:buFont typeface="Wingdings" pitchFamily="2" charset="2"/>
              <a:buChar char="§"/>
              <a:defRPr sz="2200" b="1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buFont typeface="Arial" pitchFamily="34" charset="0"/>
              <a:buChar char="–"/>
              <a:defRPr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buFont typeface="Arial" pitchFamily="34" charset="0"/>
              <a:buChar char="•"/>
              <a:defRPr sz="1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2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944563"/>
            <a:ext cx="5353050" cy="84931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354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 bwMode="auto">
          <a:xfrm>
            <a:off x="4114800" y="6400800"/>
            <a:ext cx="9144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ctr" eaLnBrk="0" hangingPunct="0">
              <a:defRPr/>
            </a:pPr>
            <a:fld id="{D3283F9F-EFE1-4865-A24C-1485B97DFD91}" type="slidenum">
              <a:rPr lang="en-US" sz="1600" i="1">
                <a:solidFill>
                  <a:schemeClr val="accent1"/>
                </a:solidFill>
                <a:latin typeface="Arial" pitchFamily="34" charset="0"/>
                <a:ea typeface="+mj-ea"/>
                <a:cs typeface="Arial" pitchFamily="34" charset="0"/>
              </a:rPr>
              <a:pPr algn="ctr" eaLnBrk="0" hangingPunct="0">
                <a:defRPr/>
              </a:pPr>
              <a:t>‹#›</a:t>
            </a:fld>
            <a:endParaRPr lang="en-US" sz="1600" i="1" dirty="0">
              <a:solidFill>
                <a:schemeClr val="accent1"/>
              </a:solidFill>
              <a:latin typeface="Arial" pitchFamily="34" charset="0"/>
              <a:ea typeface="+mj-ea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670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t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1506538" y="3474720"/>
            <a:ext cx="5988050" cy="377250"/>
          </a:xfrm>
          <a:prstGeom prst="rect">
            <a:avLst/>
          </a:prstGeom>
        </p:spPr>
        <p:txBody>
          <a:bodyPr/>
          <a:lstStyle>
            <a:lvl1pPr>
              <a:buNone/>
              <a:defRPr sz="2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508760" y="3931920"/>
            <a:ext cx="5988050" cy="1496520"/>
          </a:xfrm>
          <a:prstGeom prst="rect">
            <a:avLst/>
          </a:prstGeom>
        </p:spPr>
        <p:txBody>
          <a:bodyPr/>
          <a:lstStyle>
            <a:lvl1pPr>
              <a:buNone/>
              <a:defRPr sz="2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491067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 bwMode="auto">
          <a:xfrm>
            <a:off x="4114800" y="6400800"/>
            <a:ext cx="91440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>
              <a:defRPr/>
            </a:pPr>
            <a:fld id="{4422619B-0A04-4049-9C48-128730C20E91}" type="slidenum">
              <a:rPr lang="en-US" sz="1600" i="1" smtClean="0">
                <a:solidFill>
                  <a:schemeClr val="accent1"/>
                </a:solidFill>
              </a:rPr>
              <a:pPr algn="ctr">
                <a:defRPr/>
              </a:pPr>
              <a:t>‹#›</a:t>
            </a:fld>
            <a:endParaRPr lang="en-US" sz="1600" i="1" smtClean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 b="1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5269"/>
            <a:ext cx="8229600" cy="4060296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sz="2200" b="1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buFont typeface="Arial" pitchFamily="34" charset="0"/>
              <a:buChar char="–"/>
              <a:defRPr sz="20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2pPr>
            <a:lvl3pPr>
              <a:buFont typeface="Arial" pitchFamily="34" charset="0"/>
              <a:buChar char="•"/>
              <a:defRPr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3pPr>
            <a:lvl4pPr>
              <a:buFontTx/>
              <a:buNone/>
              <a:defRPr sz="16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4pPr>
            <a:lvl5pPr>
              <a:buFontTx/>
              <a:buNone/>
              <a:defRPr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>
          <a:xfrm>
            <a:off x="457200" y="1126331"/>
            <a:ext cx="8229600" cy="388938"/>
          </a:xfrm>
          <a:prstGeom prst="rect">
            <a:avLst/>
          </a:prstGeom>
        </p:spPr>
        <p:txBody>
          <a:bodyPr/>
          <a:lstStyle>
            <a:lvl1pPr>
              <a:buNone/>
              <a:defRPr sz="22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5pPr marL="0" algn="l">
              <a:buNone/>
              <a:defRPr b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660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7" Type="http://schemas.openxmlformats.org/officeDocument/2006/relationships/image" Target="../media/image2.png"/><Relationship Id="rId8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1588"/>
            <a:ext cx="9144000" cy="6856412"/>
          </a:xfrm>
          <a:prstGeom prst="rect">
            <a:avLst/>
          </a:prstGeom>
          <a:gradFill rotWithShape="1">
            <a:gsLst>
              <a:gs pos="0">
                <a:srgbClr val="518AC4"/>
              </a:gs>
              <a:gs pos="100000">
                <a:srgbClr val="214263"/>
              </a:gs>
            </a:gsLst>
            <a:lin ang="5400000"/>
          </a:gradFill>
          <a:ln>
            <a:noFill/>
          </a:ln>
          <a:effectLst>
            <a:outerShdw blurRad="63500" dist="23000" dir="5400000" rotWithShape="0">
              <a:srgbClr val="00000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2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	Click to edit Master title style</a:t>
            </a:r>
          </a:p>
        </p:txBody>
      </p:sp>
      <p:pic>
        <p:nvPicPr>
          <p:cNvPr id="1028" name="Picture 10" descr="isi.png"/>
          <p:cNvPicPr>
            <a:picLocks noChangeAspect="1"/>
          </p:cNvPicPr>
          <p:nvPr userDrawn="1"/>
        </p:nvPicPr>
        <p:blipFill>
          <a:blip r:embed="rId6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6419850"/>
            <a:ext cx="2473325" cy="21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9" descr="Formal_Viterbi_GoldOnCard_NoBG.eps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" y="6319838"/>
            <a:ext cx="174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>
            <a:spLocks noChangeArrowheads="1"/>
          </p:cNvSpPr>
          <p:nvPr userDrawn="1"/>
        </p:nvSpPr>
        <p:spPr bwMode="auto">
          <a:xfrm flipV="1">
            <a:off x="0" y="6130925"/>
            <a:ext cx="9144000" cy="50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63500" dist="20000" dir="5400000" rotWithShape="0">
              <a:srgbClr val="000000">
                <a:alpha val="37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dk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274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588"/>
            <a:ext cx="9144000" cy="68564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51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2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	Click to edit Master title style</a:t>
            </a:r>
          </a:p>
        </p:txBody>
      </p:sp>
      <p:sp>
        <p:nvSpPr>
          <p:cNvPr id="12" name="Rectangle 11"/>
          <p:cNvSpPr/>
          <p:nvPr userDrawn="1"/>
        </p:nvSpPr>
        <p:spPr>
          <a:xfrm flipV="1">
            <a:off x="0" y="6221413"/>
            <a:ext cx="9144000" cy="639762"/>
          </a:xfrm>
          <a:prstGeom prst="rect">
            <a:avLst/>
          </a:prstGeom>
          <a:gradFill flip="none" rotWithShape="1">
            <a:gsLst>
              <a:gs pos="20000">
                <a:srgbClr val="518AC4"/>
              </a:gs>
              <a:gs pos="100000">
                <a:srgbClr val="214263"/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2053" name="Picture 9" descr="Formal_Viterbi_GoldOnCard_NoBG.eps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" y="6319838"/>
            <a:ext cx="1741488" cy="46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4" descr="pegasus_white_logo.png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8" b="17139"/>
          <a:stretch>
            <a:fillRect/>
          </a:stretch>
        </p:blipFill>
        <p:spPr bwMode="auto">
          <a:xfrm>
            <a:off x="7962900" y="6219825"/>
            <a:ext cx="958850" cy="642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81" r:id="rId2"/>
    <p:sldLayoutId id="2147483782" r:id="rId3"/>
    <p:sldLayoutId id="2147483777" r:id="rId4"/>
    <p:sldLayoutId id="2147483791" r:id="rId5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  <a:cs typeface="Arial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pegasus.isi.edu/tutorial/usc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Relationship Id="rId3" Type="http://schemas.openxmlformats.org/officeDocument/2006/relationships/image" Target="../media/image17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4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4" Type="http://schemas.openxmlformats.org/officeDocument/2006/relationships/image" Target="../media/image29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4" Type="http://schemas.openxmlformats.org/officeDocument/2006/relationships/image" Target="../media/image33.tiff"/><Relationship Id="rId5" Type="http://schemas.openxmlformats.org/officeDocument/2006/relationships/image" Target="../media/image34.tiff"/><Relationship Id="rId6" Type="http://schemas.openxmlformats.org/officeDocument/2006/relationships/image" Target="../media/image35.tiff"/><Relationship Id="rId7" Type="http://schemas.openxmlformats.org/officeDocument/2006/relationships/image" Target="../media/image36.tiff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hap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Before Tutorial Starts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0" name="Shape 2"/>
          <p:cNvSpPr>
            <a:spLocks noGrp="1"/>
          </p:cNvSpPr>
          <p:nvPr>
            <p:ph idx="1"/>
          </p:nvPr>
        </p:nvSpPr>
        <p:spPr>
          <a:prstGeom prst="rect">
            <a:avLst/>
          </a:prstGeom>
          <a:noFill/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Tutorial Page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  <a:hlinkClick r:id="rId3"/>
              </a:rPr>
              <a:t>https://pegasus.isi.edu/tutorial/usc</a:t>
            </a: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Logon to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hpc-pegasus.usc.edu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 using your USC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Netid</a:t>
            </a: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b="0" dirty="0" smtClean="0">
                <a:latin typeface="Arial" charset="0"/>
                <a:ea typeface="ＭＳ Ｐゴシック" charset="0"/>
                <a:cs typeface="ＭＳ Ｐゴシック" charset="0"/>
              </a:rPr>
              <a:t>e.g. ssh vahi@hpc-pegasus.usc.edu</a:t>
            </a:r>
          </a:p>
          <a:p>
            <a:pPr lvl="1" eaLnBrk="1" hangingPunct="1">
              <a:lnSpc>
                <a:spcPct val="90000"/>
              </a:lnSpc>
            </a:pPr>
            <a:r>
              <a:rPr lang="en-US" b="0" dirty="0" smtClean="0">
                <a:latin typeface="Arial" charset="0"/>
                <a:ea typeface="ＭＳ Ｐゴシック" charset="0"/>
                <a:cs typeface="ＭＳ Ｐゴシック" charset="0"/>
              </a:rPr>
              <a:t>It will prompt for a password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extBox 1"/>
          <p:cNvSpPr txBox="1"/>
          <p:nvPr/>
        </p:nvSpPr>
        <p:spPr bwMode="auto">
          <a:xfrm>
            <a:off x="5164667" y="1752600"/>
            <a:ext cx="1846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48622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Pegasus Deployment</a:t>
            </a:r>
            <a:endParaRPr lang="en-US" dirty="0"/>
          </a:p>
        </p:txBody>
      </p:sp>
      <p:pic>
        <p:nvPicPr>
          <p:cNvPr id="4" name="Content Placeholder 3" descr="Pegasus-Features-Figures.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9" b="1589"/>
          <a:stretch>
            <a:fillRect/>
          </a:stretch>
        </p:blipFill>
        <p:spPr>
          <a:xfrm>
            <a:off x="81411" y="1171575"/>
            <a:ext cx="8986374" cy="4808970"/>
          </a:xfrm>
        </p:spPr>
      </p:pic>
    </p:spTree>
    <p:extLst>
      <p:ext uri="{BB962C8B-B14F-4D97-AF65-F5344CB8AC3E}">
        <p14:creationId xmlns:p14="http://schemas.microsoft.com/office/powerpoint/2010/main" val="3110583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Abstract to Executable Workflow 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Mapping - Discovery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600" y="1055799"/>
            <a:ext cx="6417733" cy="514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37162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Simple Steps to Run Pegasus</a:t>
            </a:r>
          </a:p>
        </p:txBody>
      </p:sp>
      <p:sp>
        <p:nvSpPr>
          <p:cNvPr id="74754" name="Content Placeholder 2"/>
          <p:cNvSpPr>
            <a:spLocks noGrp="1"/>
          </p:cNvSpPr>
          <p:nvPr>
            <p:ph idx="1"/>
          </p:nvPr>
        </p:nvSpPr>
        <p:spPr>
          <a:xfrm>
            <a:off x="220663" y="1371600"/>
            <a:ext cx="8923337" cy="5113338"/>
          </a:xfrm>
        </p:spPr>
        <p:txBody>
          <a:bodyPr>
            <a:normAutofit/>
          </a:bodyPr>
          <a:lstStyle/>
          <a:p>
            <a:pPr marL="495300" indent="-495300">
              <a:lnSpc>
                <a:spcPct val="90000"/>
              </a:lnSpc>
              <a:buFont typeface="Arial" charset="0"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Specify your computation in terms of DAX</a:t>
            </a:r>
          </a:p>
          <a:p>
            <a:pPr marL="876300" lvl="1" indent="-419100">
              <a:lnSpc>
                <a:spcPct val="90000"/>
              </a:lnSpc>
            </a:pP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Write a simple DAX generator</a:t>
            </a:r>
          </a:p>
          <a:p>
            <a:pPr marL="876300" lvl="1" indent="-419100">
              <a:lnSpc>
                <a:spcPct val="90000"/>
              </a:lnSpc>
            </a:pP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Python, Java , Perl based </a:t>
            </a: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API provided with </a:t>
            </a: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Pegasus</a:t>
            </a:r>
            <a:endParaRPr lang="en-US" sz="2000" b="0" dirty="0">
              <a:latin typeface="Arial" charset="0"/>
              <a:ea typeface="ＭＳ Ｐゴシック" charset="0"/>
              <a:cs typeface="Arial" charset="0"/>
            </a:endParaRPr>
          </a:p>
          <a:p>
            <a:pPr marL="495300" indent="-495300">
              <a:lnSpc>
                <a:spcPct val="90000"/>
              </a:lnSpc>
              <a:buFont typeface="Arial" charset="0"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Set up your catalogs</a:t>
            </a:r>
          </a:p>
          <a:p>
            <a:pPr marL="876300" lvl="1" indent="-419100">
              <a:lnSpc>
                <a:spcPct val="90000"/>
              </a:lnSpc>
            </a:pP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Replica catalog, transformation catalog and site catalog.</a:t>
            </a:r>
            <a:endParaRPr lang="en-US" sz="2000" b="0" dirty="0">
              <a:latin typeface="Arial" charset="0"/>
              <a:ea typeface="ＭＳ Ｐゴシック" charset="0"/>
              <a:cs typeface="Arial" charset="0"/>
            </a:endParaRPr>
          </a:p>
          <a:p>
            <a:pPr marL="495300" indent="-495300">
              <a:lnSpc>
                <a:spcPct val="90000"/>
              </a:lnSpc>
              <a:buFont typeface="Arial" charset="0"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Plan and Submit your workflow </a:t>
            </a:r>
          </a:p>
          <a:p>
            <a:pPr marL="876300" lvl="1" indent="-419100">
              <a:lnSpc>
                <a:spcPct val="90000"/>
              </a:lnSpc>
            </a:pP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Use </a:t>
            </a:r>
            <a:r>
              <a:rPr lang="en-US" sz="2000" b="0" i="1" dirty="0">
                <a:latin typeface="Arial" charset="0"/>
                <a:ea typeface="ＭＳ Ｐゴシック" charset="0"/>
                <a:cs typeface="Arial" charset="0"/>
              </a:rPr>
              <a:t>pegasus-plan </a:t>
            </a: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to generate your executable workflow that is mapped onto the target resources and submits it for execution</a:t>
            </a:r>
          </a:p>
          <a:p>
            <a:pPr marL="495300" indent="-495300">
              <a:lnSpc>
                <a:spcPct val="90000"/>
              </a:lnSpc>
              <a:buFont typeface="Arial" charset="0"/>
              <a:buAutoNum type="arabicPeriod"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Monitor and Analyze your workflow</a:t>
            </a:r>
          </a:p>
          <a:p>
            <a:pPr marL="876300" lvl="1" indent="-419100">
              <a:lnSpc>
                <a:spcPct val="90000"/>
              </a:lnSpc>
            </a:pP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Use </a:t>
            </a:r>
            <a:r>
              <a:rPr lang="en-US" sz="2000" b="0" i="1" dirty="0" smtClean="0">
                <a:latin typeface="Arial" charset="0"/>
                <a:ea typeface="ＭＳ Ｐゴシック" charset="0"/>
                <a:cs typeface="Arial" charset="0"/>
              </a:rPr>
              <a:t>pegasus-status | pegasus-analyzer</a:t>
            </a: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 to monitor the execution of your workflow</a:t>
            </a:r>
          </a:p>
          <a:p>
            <a:pPr marL="571500" indent="-514350">
              <a:lnSpc>
                <a:spcPct val="90000"/>
              </a:lnSpc>
              <a:buFont typeface="+mj-lt"/>
              <a:buAutoNum type="arabicPeriod"/>
            </a:pPr>
            <a:r>
              <a:rPr lang="en-US" sz="2400" dirty="0" smtClean="0">
                <a:latin typeface="Arial" charset="0"/>
                <a:ea typeface="ＭＳ Ｐゴシック" charset="0"/>
                <a:cs typeface="Arial" charset="0"/>
              </a:rPr>
              <a:t>Workflow Statistics</a:t>
            </a:r>
          </a:p>
          <a:p>
            <a:pPr lvl="1">
              <a:lnSpc>
                <a:spcPct val="90000"/>
              </a:lnSpc>
            </a:pP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Run pegasus-statistics to generate statistics about your workflow run.</a:t>
            </a:r>
            <a:endParaRPr lang="en-US" sz="2000" b="0" dirty="0">
              <a:latin typeface="Arial" charset="0"/>
              <a:ea typeface="ＭＳ Ｐゴシック" charset="0"/>
              <a:cs typeface="Arial" charset="0"/>
            </a:endParaRPr>
          </a:p>
          <a:p>
            <a:pPr marL="495300" indent="-495300"/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5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6BE9B1D-42EB-8946-9F51-01AB15A94147}" type="slidenum">
              <a:rPr lang="en-US" sz="1400"/>
              <a:pPr eaLnBrk="1" hangingPunct="1"/>
              <a:t>12</a:t>
            </a:fld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441865775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to Hands on Tutorial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30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2:00 – 2:30 Introduction and Tutorial on Pegasus</a:t>
            </a:r>
          </a:p>
          <a:p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2:30 – 3:30 Hands on Exercises</a:t>
            </a:r>
          </a:p>
          <a:p>
            <a:r>
              <a:rPr lang="en-US" dirty="0" smtClean="0"/>
              <a:t>3:</a:t>
            </a:r>
            <a:r>
              <a:rPr lang="en-US" dirty="0"/>
              <a:t>3</a:t>
            </a:r>
            <a:r>
              <a:rPr lang="en-US" dirty="0" smtClean="0"/>
              <a:t>0 – 4:</a:t>
            </a:r>
            <a:r>
              <a:rPr lang="en-US" dirty="0"/>
              <a:t>3</a:t>
            </a:r>
            <a:r>
              <a:rPr lang="en-US" dirty="0" smtClean="0"/>
              <a:t>0 Features addressing user problems</a:t>
            </a:r>
          </a:p>
          <a:p>
            <a:r>
              <a:rPr lang="en-US" dirty="0"/>
              <a:t>4:30 – 5:00 Discussion</a:t>
            </a:r>
          </a:p>
        </p:txBody>
      </p:sp>
    </p:spTree>
    <p:extLst>
      <p:ext uri="{BB962C8B-B14F-4D97-AF65-F5344CB8AC3E}">
        <p14:creationId xmlns:p14="http://schemas.microsoft.com/office/powerpoint/2010/main" val="1075021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 on Tutorial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Topics Covered</a:t>
            </a:r>
          </a:p>
          <a:p>
            <a:pPr lvl="1"/>
            <a:r>
              <a:rPr lang="en-US" sz="2000" b="0" dirty="0" smtClean="0"/>
              <a:t>What are Scientific Workflows (already done)</a:t>
            </a:r>
          </a:p>
          <a:p>
            <a:pPr lvl="1"/>
            <a:r>
              <a:rPr lang="en-US" sz="2000" b="0" dirty="0" smtClean="0"/>
              <a:t>Submission </a:t>
            </a:r>
            <a:r>
              <a:rPr lang="en-US" sz="2000" b="0" dirty="0"/>
              <a:t>of an already generated example workflow with Pegasus.</a:t>
            </a:r>
          </a:p>
          <a:p>
            <a:pPr lvl="1"/>
            <a:r>
              <a:rPr lang="en-US" sz="2000" b="0" dirty="0"/>
              <a:t>H</a:t>
            </a:r>
            <a:r>
              <a:rPr lang="en-US" sz="2000" b="0" dirty="0" smtClean="0"/>
              <a:t>ow </a:t>
            </a:r>
            <a:r>
              <a:rPr lang="en-US" sz="2000" b="0" dirty="0"/>
              <a:t>to use the Pegasus Workflow Dashboard for monitoring workflows.</a:t>
            </a:r>
          </a:p>
          <a:p>
            <a:pPr lvl="1"/>
            <a:r>
              <a:rPr lang="en-US" sz="2000" b="0" dirty="0"/>
              <a:t>C</a:t>
            </a:r>
            <a:r>
              <a:rPr lang="en-US" sz="2000" b="0" dirty="0" smtClean="0"/>
              <a:t>ommand </a:t>
            </a:r>
            <a:r>
              <a:rPr lang="en-US" sz="2000" b="0" dirty="0"/>
              <a:t>line tools for </a:t>
            </a:r>
            <a:r>
              <a:rPr lang="en-US" sz="2000" b="0" dirty="0" smtClean="0"/>
              <a:t>monitoring, </a:t>
            </a:r>
            <a:r>
              <a:rPr lang="en-US" sz="2000" b="0" dirty="0"/>
              <a:t>debugging and generating statistics.</a:t>
            </a:r>
          </a:p>
          <a:p>
            <a:pPr lvl="1"/>
            <a:r>
              <a:rPr lang="en-US" sz="2000" b="0" dirty="0"/>
              <a:t>R</a:t>
            </a:r>
            <a:r>
              <a:rPr lang="en-US" sz="2000" b="0" dirty="0" smtClean="0"/>
              <a:t>ecovery </a:t>
            </a:r>
            <a:r>
              <a:rPr lang="en-US" sz="2000" b="0" dirty="0"/>
              <a:t>from failures</a:t>
            </a:r>
          </a:p>
          <a:p>
            <a:pPr lvl="1"/>
            <a:r>
              <a:rPr lang="en-US" sz="2000" b="0" dirty="0" smtClean="0"/>
              <a:t>Creation </a:t>
            </a:r>
            <a:r>
              <a:rPr lang="en-US" sz="2000" b="0" dirty="0"/>
              <a:t>of workflow using system provided API</a:t>
            </a:r>
          </a:p>
          <a:p>
            <a:pPr lvl="1"/>
            <a:r>
              <a:rPr lang="en-US" sz="2000" b="0" dirty="0" smtClean="0"/>
              <a:t>Information </a:t>
            </a:r>
            <a:r>
              <a:rPr lang="en-US" sz="2000" b="0" dirty="0"/>
              <a:t>catalogs </a:t>
            </a:r>
            <a:r>
              <a:rPr lang="en-US" sz="2000" b="0" dirty="0" smtClean="0"/>
              <a:t>configuration</a:t>
            </a:r>
          </a:p>
          <a:p>
            <a:pPr lvl="1"/>
            <a:r>
              <a:rPr lang="en-US" sz="2000" b="0" dirty="0" smtClean="0"/>
              <a:t>Running the whole workflow as a MPI job</a:t>
            </a:r>
            <a:endParaRPr lang="en-US" b="0" dirty="0" smtClean="0"/>
          </a:p>
        </p:txBody>
      </p:sp>
    </p:spTree>
    <p:extLst>
      <p:ext uri="{BB962C8B-B14F-4D97-AF65-F5344CB8AC3E}">
        <p14:creationId xmlns:p14="http://schemas.microsoft.com/office/powerpoint/2010/main" val="2381343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2:00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dirty="0"/>
              <a:t>2</a:t>
            </a:r>
            <a:r>
              <a:rPr lang="en-US" dirty="0" smtClean="0"/>
              <a:t>:30 Introductions on Workflows and Pegasus</a:t>
            </a:r>
          </a:p>
          <a:p>
            <a:r>
              <a:rPr lang="en-US" dirty="0" smtClean="0"/>
              <a:t>2:30 </a:t>
            </a:r>
            <a:r>
              <a:rPr lang="en-US" dirty="0"/>
              <a:t>– </a:t>
            </a:r>
            <a:r>
              <a:rPr lang="en-US" dirty="0" smtClean="0"/>
              <a:t>3:30 Hands on Exercises</a:t>
            </a:r>
          </a:p>
          <a:p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3: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0 – 4: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0 Features addressing user problems</a:t>
            </a:r>
          </a:p>
          <a:p>
            <a:r>
              <a:rPr lang="en-US" dirty="0" smtClean="0"/>
              <a:t>4:</a:t>
            </a:r>
            <a:r>
              <a:rPr lang="en-US" dirty="0" smtClean="0"/>
              <a:t>30 – 5:</a:t>
            </a:r>
            <a:r>
              <a:rPr lang="en-US" smtClean="0"/>
              <a:t>00 Discussion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5021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Failure Recovery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8000"/>
            <a:ext cx="9144000" cy="329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777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Task Clustering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71575"/>
            <a:ext cx="6197600" cy="4403990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b="0" i="1" dirty="0">
                <a:latin typeface="Arial" charset="0"/>
                <a:ea typeface="ＭＳ Ｐゴシック" charset="0"/>
                <a:cs typeface="ＭＳ Ｐゴシック" charset="0"/>
              </a:rPr>
              <a:t>Cluster small running jobs together to achieve better </a:t>
            </a:r>
            <a:r>
              <a:rPr lang="en-US" b="0" i="1" dirty="0" smtClean="0">
                <a:latin typeface="Arial" charset="0"/>
                <a:ea typeface="ＭＳ Ｐゴシック" charset="0"/>
                <a:cs typeface="ＭＳ Ｐゴシック" charset="0"/>
              </a:rPr>
              <a:t>performance</a:t>
            </a:r>
            <a:endParaRPr lang="en-US" b="0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100" y="812800"/>
            <a:ext cx="5359400" cy="5232400"/>
          </a:xfrm>
          <a:prstGeom prst="rect">
            <a:avLst/>
          </a:prstGeom>
        </p:spPr>
      </p:pic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457200" y="3999442"/>
            <a:ext cx="5858933" cy="2045758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457200" rtl="0" eaLnBrk="0" fontAlgn="base" hangingPunct="0">
              <a:spcBef>
                <a:spcPts val="1200"/>
              </a:spcBef>
              <a:spcAft>
                <a:spcPct val="0"/>
              </a:spcAft>
              <a:buFont typeface="Wingdings" pitchFamily="2" charset="2"/>
              <a:buChar char="§"/>
              <a:defRPr sz="2200" b="1" kern="1200" baseline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8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6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14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12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lnSpc>
                <a:spcPct val="90000"/>
              </a:lnSpc>
              <a:buNone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Why?</a:t>
            </a:r>
          </a:p>
          <a:p>
            <a:pPr eaLnBrk="1" hangingPunct="1">
              <a:lnSpc>
                <a:spcPct val="90000"/>
              </a:lnSpc>
              <a:buFont typeface="Arial"/>
              <a:buChar char="•"/>
            </a:pPr>
            <a:r>
              <a:rPr lang="en-US" b="0" dirty="0" smtClean="0">
                <a:latin typeface="Arial" charset="0"/>
                <a:ea typeface="ＭＳ Ｐゴシック" charset="0"/>
                <a:cs typeface="Arial" charset="0"/>
              </a:rPr>
              <a:t>Each job has scheduling overhead – need to make this overhead worthwhile</a:t>
            </a:r>
          </a:p>
          <a:p>
            <a:pPr eaLnBrk="1" hangingPunct="1">
              <a:lnSpc>
                <a:spcPct val="90000"/>
              </a:lnSpc>
              <a:buFont typeface="Arial"/>
              <a:buChar char="•"/>
            </a:pPr>
            <a:r>
              <a:rPr lang="en-US" b="0" dirty="0" smtClean="0">
                <a:latin typeface="Arial" charset="0"/>
                <a:ea typeface="ＭＳ Ｐゴシック" charset="0"/>
                <a:cs typeface="Arial" charset="0"/>
              </a:rPr>
              <a:t>Ideally users should run a jobs that take at least 10/30/60/? minutes</a:t>
            </a:r>
          </a:p>
          <a:p>
            <a:pPr eaLnBrk="1" hangingPunct="1">
              <a:lnSpc>
                <a:spcPct val="90000"/>
              </a:lnSpc>
              <a:buFont typeface="Arial"/>
              <a:buChar char="•"/>
            </a:pPr>
            <a:r>
              <a:rPr lang="en-US" b="0" dirty="0" smtClean="0">
                <a:latin typeface="Arial" charset="0"/>
                <a:ea typeface="ＭＳ Ｐゴシック" charset="0"/>
                <a:cs typeface="Arial" charset="0"/>
              </a:rPr>
              <a:t>Clustered tasks can reuse common input data – less data transfers</a:t>
            </a:r>
          </a:p>
          <a:p>
            <a:pPr eaLnBrk="1" hangingPunct="1">
              <a:lnSpc>
                <a:spcPct val="90000"/>
              </a:lnSpc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6238234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Fine-Grained Workflows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 smtClean="0"/>
              <a:t>Problem: Many scientific workflows are fine-grained</a:t>
            </a:r>
          </a:p>
          <a:p>
            <a:pPr lvl="1" eaLnBrk="1" hangingPunct="1"/>
            <a:r>
              <a:rPr lang="en-US" b="0" dirty="0" smtClean="0"/>
              <a:t>Thousands of tasks</a:t>
            </a:r>
          </a:p>
          <a:p>
            <a:pPr lvl="1" eaLnBrk="1" hangingPunct="1"/>
            <a:r>
              <a:rPr lang="en-US" b="0" dirty="0" smtClean="0"/>
              <a:t>Short duration</a:t>
            </a:r>
          </a:p>
          <a:p>
            <a:pPr lvl="1" eaLnBrk="1" hangingPunct="1"/>
            <a:r>
              <a:rPr lang="en-US" b="0" dirty="0" smtClean="0"/>
              <a:t>Serial</a:t>
            </a:r>
          </a:p>
          <a:p>
            <a:pPr eaLnBrk="1" hangingPunct="1"/>
            <a:r>
              <a:rPr lang="en-US" dirty="0" smtClean="0"/>
              <a:t>Collectively, these tasks require distributed resources to finish in a reasonable time, but individually they are relatively small</a:t>
            </a:r>
          </a:p>
          <a:p>
            <a:pPr lvl="1" eaLnBrk="1" hangingPunct="1"/>
            <a:r>
              <a:rPr lang="en-US" b="0" dirty="0" smtClean="0"/>
              <a:t>Touch many GB or TB of data</a:t>
            </a:r>
          </a:p>
          <a:p>
            <a:pPr lvl="1" eaLnBrk="1" hangingPunct="1"/>
            <a:r>
              <a:rPr lang="en-US" b="0" dirty="0"/>
              <a:t>C</a:t>
            </a:r>
            <a:r>
              <a:rPr lang="en-US" b="0" dirty="0" smtClean="0"/>
              <a:t>onsume thousands of CPU hours</a:t>
            </a:r>
          </a:p>
          <a:p>
            <a:pPr eaLnBrk="1" hangingPunct="1"/>
            <a:r>
              <a:rPr lang="en-US" dirty="0" smtClean="0"/>
              <a:t>Many large-scale compute resources are optimized for a few, large, parallel jobs, not many small, serial jobs</a:t>
            </a:r>
          </a:p>
          <a:p>
            <a:pPr lvl="1" eaLnBrk="1" hangingPunct="1"/>
            <a:r>
              <a:rPr lang="en-US" b="0" dirty="0" smtClean="0"/>
              <a:t>Serial tasks face long queue times</a:t>
            </a:r>
            <a:r>
              <a:rPr lang="en-US" b="0" dirty="0"/>
              <a:t> </a:t>
            </a:r>
            <a:r>
              <a:rPr lang="en-US" b="0" dirty="0" smtClean="0"/>
              <a:t>due to low priority</a:t>
            </a:r>
          </a:p>
          <a:p>
            <a:pPr lvl="1" eaLnBrk="1" hangingPunct="1"/>
            <a:r>
              <a:rPr lang="en-US" b="0" dirty="0" smtClean="0"/>
              <a:t>Batch schedulers have low throughput</a:t>
            </a:r>
          </a:p>
        </p:txBody>
      </p:sp>
      <p:sp>
        <p:nvSpPr>
          <p:cNvPr id="4" name="TextBox 3"/>
          <p:cNvSpPr txBox="1"/>
          <p:nvPr/>
        </p:nvSpPr>
        <p:spPr bwMode="auto">
          <a:xfrm>
            <a:off x="1238804" y="5570827"/>
            <a:ext cx="673535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Results in poor</a:t>
            </a:r>
            <a:r>
              <a:rPr kumimoji="0" lang="en-US" sz="2400" b="1" i="0" u="none" strike="noStrike" kern="120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itchFamily="34" charset="0"/>
                <a:ea typeface="+mj-ea"/>
                <a:cs typeface="Arial" pitchFamily="34" charset="0"/>
              </a:rPr>
              <a:t> workflow performance</a:t>
            </a:r>
            <a:endParaRPr kumimoji="0" lang="en-US" sz="2400" b="1" i="0" u="none" strike="noStrike" kern="120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83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Scientific Workflows through Pegasus WMS at USC HPC Cluster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 smtClean="0"/>
              <a:t>Karan Vahi, </a:t>
            </a:r>
            <a:r>
              <a:rPr lang="en-US" sz="2800" smtClean="0"/>
              <a:t>Mats Rynge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400" dirty="0"/>
              <a:t>Science Automation </a:t>
            </a:r>
            <a:r>
              <a:rPr lang="en-US" sz="2400" dirty="0" smtClean="0"/>
              <a:t>Technologies Group</a:t>
            </a:r>
          </a:p>
          <a:p>
            <a:r>
              <a:rPr lang="en-US" sz="2400" dirty="0" smtClean="0"/>
              <a:t>USC Information Sciences Institute</a:t>
            </a:r>
            <a:endParaRPr lang="en-US" sz="2400" dirty="0"/>
          </a:p>
        </p:txBody>
      </p:sp>
      <p:pic>
        <p:nvPicPr>
          <p:cNvPr id="7" name="Picture 4" descr="pegasus_white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577850"/>
            <a:ext cx="1828800" cy="143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3820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 noChangeArrowheads="1"/>
          </p:cNvSpPr>
          <p:nvPr/>
        </p:nvSpPr>
        <p:spPr bwMode="auto">
          <a:xfrm>
            <a:off x="4209291" y="876896"/>
            <a:ext cx="4540250" cy="461665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tx2"/>
                </a:solidFill>
              </a:rPr>
              <a:t>CyberShake</a:t>
            </a:r>
            <a:r>
              <a:rPr lang="en-US" sz="2400" b="1" dirty="0">
                <a:solidFill>
                  <a:schemeClr val="tx2"/>
                </a:solidFill>
              </a:rPr>
              <a:t> PSHA Workflow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69304" y="4362711"/>
            <a:ext cx="4285208" cy="1944952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Font typeface="Wingdings" charset="0"/>
              <a:buNone/>
              <a:defRPr/>
            </a:pPr>
            <a:r>
              <a:rPr lang="en-US" sz="1600" b="1" dirty="0" smtClean="0"/>
              <a:t>2014: 286 Sites, 4 models</a:t>
            </a:r>
          </a:p>
          <a:p>
            <a:pPr>
              <a:lnSpc>
                <a:spcPct val="120000"/>
              </a:lnSpc>
              <a:defRPr/>
            </a:pPr>
            <a:r>
              <a:rPr lang="en-US" sz="1600" dirty="0" smtClean="0"/>
              <a:t>Each site = one workflow</a:t>
            </a:r>
          </a:p>
          <a:p>
            <a:pPr>
              <a:lnSpc>
                <a:spcPct val="120000"/>
              </a:lnSpc>
              <a:defRPr/>
            </a:pPr>
            <a:r>
              <a:rPr lang="en-US" sz="1600" dirty="0" smtClean="0"/>
              <a:t>Each workflow has</a:t>
            </a:r>
            <a:r>
              <a:rPr lang="en-US" sz="1600" dirty="0"/>
              <a:t> </a:t>
            </a:r>
            <a:r>
              <a:rPr lang="en-US" sz="1600" b="1" dirty="0" smtClean="0"/>
              <a:t>420,000 tasks in 21 jobs</a:t>
            </a:r>
            <a:endParaRPr lang="en-US" sz="1600" dirty="0" smtClean="0"/>
          </a:p>
        </p:txBody>
      </p:sp>
      <p:sp>
        <p:nvSpPr>
          <p:cNvPr id="22534" name="Content Placeholder 12"/>
          <p:cNvSpPr txBox="1">
            <a:spLocks/>
          </p:cNvSpPr>
          <p:nvPr/>
        </p:nvSpPr>
        <p:spPr bwMode="auto">
          <a:xfrm>
            <a:off x="3238500" y="1138962"/>
            <a:ext cx="5905500" cy="186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indent="0" algn="l">
              <a:spcBef>
                <a:spcPct val="20000"/>
              </a:spcBef>
            </a:pPr>
            <a:endParaRPr lang="en-US" sz="1600" b="1" dirty="0"/>
          </a:p>
          <a:p>
            <a:pPr lvl="1" algn="l">
              <a:spcBef>
                <a:spcPct val="20000"/>
              </a:spcBef>
              <a:buFont typeface="Wingdings" charset="0"/>
              <a:buChar char=""/>
            </a:pPr>
            <a:r>
              <a:rPr lang="en-US" sz="1600" dirty="0"/>
              <a:t>Builders ask seismologists: </a:t>
            </a:r>
            <a:r>
              <a:rPr lang="ja-JP" altLang="en-US" sz="1600" dirty="0"/>
              <a:t>“</a:t>
            </a:r>
            <a:r>
              <a:rPr lang="en-US" altLang="ja-JP" sz="1600" dirty="0"/>
              <a:t>What will the peak ground motion be at my new building in the next 50 years?</a:t>
            </a:r>
            <a:r>
              <a:rPr lang="ja-JP" altLang="en-US" sz="1600" dirty="0" smtClean="0"/>
              <a:t>”</a:t>
            </a:r>
            <a:endParaRPr lang="en-US" altLang="ja-JP" sz="1600" dirty="0"/>
          </a:p>
          <a:p>
            <a:pPr lvl="1" algn="l">
              <a:spcBef>
                <a:spcPct val="20000"/>
              </a:spcBef>
              <a:buFont typeface="Wingdings" charset="0"/>
              <a:buChar char=""/>
            </a:pPr>
            <a:r>
              <a:rPr lang="en-US" sz="1600" dirty="0"/>
              <a:t>Seismologists answer this question using Probabilistic Seismic Hazard Analysis (PSHA)</a:t>
            </a:r>
          </a:p>
          <a:p>
            <a:pPr lvl="1" algn="l">
              <a:spcBef>
                <a:spcPct val="20000"/>
              </a:spcBef>
              <a:buFont typeface="Wingdings" charset="0"/>
              <a:buChar char=""/>
            </a:pPr>
            <a:endParaRPr lang="en-US" sz="1600" dirty="0"/>
          </a:p>
          <a:p>
            <a:pPr lvl="1" algn="l">
              <a:spcBef>
                <a:spcPct val="20000"/>
              </a:spcBef>
              <a:buFont typeface="Wingdings" charset="0"/>
              <a:buChar char=""/>
            </a:pPr>
            <a:endParaRPr lang="en-US" sz="1200" b="1" dirty="0"/>
          </a:p>
        </p:txBody>
      </p:sp>
      <p:sp>
        <p:nvSpPr>
          <p:cNvPr id="2" name="TextBox 1"/>
          <p:cNvSpPr txBox="1"/>
          <p:nvPr/>
        </p:nvSpPr>
        <p:spPr bwMode="auto">
          <a:xfrm>
            <a:off x="285572" y="345357"/>
            <a:ext cx="8337146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600" b="1" dirty="0" smtClean="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rPr>
              <a:t>Fine Grained Workflows</a:t>
            </a:r>
            <a:endParaRPr kumimoji="0" lang="en-US" sz="26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  <p:pic>
        <p:nvPicPr>
          <p:cNvPr id="6" name="Picture 5" descr="Study_14.2_GPU_CVMS426_with_sites.15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1156" y="617078"/>
            <a:ext cx="4470037" cy="4034953"/>
          </a:xfrm>
          <a:prstGeom prst="rect">
            <a:avLst/>
          </a:prstGeom>
        </p:spPr>
      </p:pic>
      <p:pic>
        <p:nvPicPr>
          <p:cNvPr id="7" name="Picture 6" descr="img-cybershake-workflow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194" y="2571750"/>
            <a:ext cx="4395207" cy="4317999"/>
          </a:xfrm>
          <a:prstGeom prst="rect">
            <a:avLst/>
          </a:prstGeom>
        </p:spPr>
      </p:pic>
      <p:sp>
        <p:nvSpPr>
          <p:cNvPr id="16" name="Right Arrow 15"/>
          <p:cNvSpPr/>
          <p:nvPr/>
        </p:nvSpPr>
        <p:spPr>
          <a:xfrm rot="12262261">
            <a:off x="3701468" y="3489739"/>
            <a:ext cx="762000" cy="749131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2113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 Grained Workflows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035548"/>
            <a:ext cx="8229600" cy="37498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Solution: </a:t>
            </a:r>
            <a:r>
              <a:rPr lang="en-US" dirty="0"/>
              <a:t>Pegasus-MPI-Cluster</a:t>
            </a:r>
          </a:p>
          <a:p>
            <a:r>
              <a:rPr lang="en-US" b="0" dirty="0" smtClean="0"/>
              <a:t>A master/worker task scheduler for running fine-grained workflows on batch systems</a:t>
            </a:r>
          </a:p>
          <a:p>
            <a:r>
              <a:rPr lang="en-US" b="0" dirty="0" smtClean="0"/>
              <a:t>Runs as an MPI job</a:t>
            </a:r>
          </a:p>
          <a:p>
            <a:pPr lvl="1"/>
            <a:r>
              <a:rPr lang="en-US" b="0" dirty="0" smtClean="0"/>
              <a:t>Uses MPI to implement master/worker protocol</a:t>
            </a:r>
          </a:p>
          <a:p>
            <a:r>
              <a:rPr lang="en-US" b="0" dirty="0" smtClean="0"/>
              <a:t>Allows sub-graphs of a Pegasus workflow to be submitted as monolithic jobs to remote resources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873500"/>
            <a:ext cx="7535333" cy="235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584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48379"/>
            <a:ext cx="8229600" cy="727075"/>
          </a:xfrm>
        </p:spPr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Connecting Pipelines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1800" b="1" dirty="0" smtClean="0">
                <a:latin typeface="Arial" charset="0"/>
                <a:ea typeface="ＭＳ Ｐゴシック" charset="0"/>
                <a:cs typeface="ＭＳ Ｐゴシック" charset="0"/>
              </a:rPr>
              <a:t>Problem</a:t>
            </a:r>
            <a:endParaRPr lang="en-US" sz="1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>
              <a:defRPr/>
            </a:pPr>
            <a:r>
              <a:rPr lang="en-US" sz="1600" b="0" dirty="0" smtClean="0">
                <a:latin typeface="Arial" charset="0"/>
                <a:ea typeface="ＭＳ Ｐゴシック" charset="0"/>
              </a:rPr>
              <a:t>For large scale analysis, scientists often want to compose larger constructs from smaller working pipelines.</a:t>
            </a:r>
          </a:p>
          <a:p>
            <a:pPr lvl="1">
              <a:defRPr/>
            </a:pPr>
            <a:r>
              <a:rPr lang="en-US" sz="1600" b="0" dirty="0" smtClean="0">
                <a:latin typeface="Arial" charset="0"/>
                <a:ea typeface="ＭＳ Ｐゴシック" charset="0"/>
              </a:rPr>
              <a:t>Groups from the same domain collaborate and want to connect pipelines as part of larger analysis</a:t>
            </a:r>
          </a:p>
          <a:p>
            <a:pPr lvl="1">
              <a:defRPr/>
            </a:pPr>
            <a:r>
              <a:rPr lang="en-US" sz="1600" b="0" dirty="0" smtClean="0">
                <a:latin typeface="Arial" charset="0"/>
                <a:ea typeface="ＭＳ Ｐゴシック" charset="0"/>
              </a:rPr>
              <a:t>Also want to scale to workflows with millions of tasks in total.</a:t>
            </a:r>
          </a:p>
          <a:p>
            <a:pPr marL="457200" lvl="1" indent="0">
              <a:buNone/>
              <a:defRPr/>
            </a:pPr>
            <a:endParaRPr lang="en-US" sz="1600" b="0" dirty="0">
              <a:latin typeface="Arial" charset="0"/>
              <a:ea typeface="ＭＳ Ｐゴシック" charset="0"/>
            </a:endParaRPr>
          </a:p>
          <a:p>
            <a:r>
              <a:rPr lang="en-US" sz="1800" dirty="0" smtClean="0">
                <a:latin typeface="Arial" charset="0"/>
                <a:ea typeface="ＭＳ Ｐゴシック" charset="0"/>
                <a:cs typeface="ＭＳ Ｐゴシック" charset="0"/>
              </a:rPr>
              <a:t>Example Application Use Case - </a:t>
            </a:r>
            <a:r>
              <a:rPr lang="en-US" sz="1800" dirty="0" smtClean="0"/>
              <a:t>Montage </a:t>
            </a:r>
            <a:r>
              <a:rPr lang="en-US" sz="1800" dirty="0"/>
              <a:t>Galactic Plane </a:t>
            </a:r>
            <a:r>
              <a:rPr lang="en-US" sz="1800" dirty="0" smtClean="0"/>
              <a:t>Workflow</a:t>
            </a:r>
          </a:p>
          <a:p>
            <a:pPr lvl="1"/>
            <a:r>
              <a:rPr lang="en-US" sz="1600" b="0" dirty="0" smtClean="0"/>
              <a:t>Existing montage workflow that can generate 5 degree </a:t>
            </a:r>
            <a:r>
              <a:rPr lang="en-US" sz="1600" b="0" dirty="0" err="1" smtClean="0"/>
              <a:t>mosiacs</a:t>
            </a:r>
            <a:endParaRPr lang="en-US" sz="1600" b="0" dirty="0"/>
          </a:p>
          <a:p>
            <a:pPr lvl="1">
              <a:defRPr/>
            </a:pPr>
            <a:r>
              <a:rPr lang="en-US" sz="1600" b="0" dirty="0"/>
              <a:t>18 million input images (~2.5 TB)</a:t>
            </a:r>
          </a:p>
          <a:p>
            <a:pPr lvl="1">
              <a:defRPr/>
            </a:pPr>
            <a:r>
              <a:rPr lang="en-US" sz="1600" b="0" dirty="0"/>
              <a:t>900 output images (2.5 GB each, 2.4 TB total)</a:t>
            </a:r>
          </a:p>
          <a:p>
            <a:pPr lvl="1">
              <a:defRPr/>
            </a:pPr>
            <a:r>
              <a:rPr lang="en-US" sz="1600" b="0" dirty="0"/>
              <a:t>10.5 million tasks (34,000 CPU hours</a:t>
            </a:r>
            <a:r>
              <a:rPr lang="en-US" sz="1600" b="0" dirty="0" smtClean="0"/>
              <a:t>)</a:t>
            </a:r>
          </a:p>
          <a:p>
            <a:pPr marL="57150" indent="0">
              <a:buNone/>
              <a:defRPr/>
            </a:pPr>
            <a:endParaRPr lang="en-US" sz="1800" b="0" dirty="0"/>
          </a:p>
          <a:p>
            <a:pPr marL="0" indent="0">
              <a:buNone/>
            </a:pPr>
            <a:endParaRPr lang="en-US" sz="1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457200" lvl="1" indent="0">
              <a:buNone/>
            </a:pPr>
            <a:endParaRPr lang="en-US" sz="1600" b="0" dirty="0" smtClean="0">
              <a:latin typeface="Arial" charset="0"/>
              <a:ea typeface="ＭＳ Ｐゴシック" charset="0"/>
            </a:endParaRPr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-457200" y="4243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162842" y="3827889"/>
            <a:ext cx="1399842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× 17</a:t>
            </a:r>
          </a:p>
        </p:txBody>
      </p:sp>
      <p:sp>
        <p:nvSpPr>
          <p:cNvPr id="6" name="Right Brace 12"/>
          <p:cNvSpPr>
            <a:spLocks/>
          </p:cNvSpPr>
          <p:nvPr/>
        </p:nvSpPr>
        <p:spPr bwMode="auto">
          <a:xfrm>
            <a:off x="5652436" y="3815115"/>
            <a:ext cx="287337" cy="1087438"/>
          </a:xfrm>
          <a:prstGeom prst="rightBrace">
            <a:avLst>
              <a:gd name="adj1" fmla="val 8322"/>
              <a:gd name="adj2" fmla="val 50000"/>
            </a:avLst>
          </a:prstGeom>
          <a:noFill/>
          <a:ln w="508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defTabSz="914400" eaLnBrk="0" hangingPunct="0">
              <a:buClrTx/>
              <a:buSzTx/>
              <a:buFontTx/>
              <a:buNone/>
            </a:pPr>
            <a:endParaRPr lang="en-US" sz="2400">
              <a:solidFill>
                <a:schemeClr val="tx1"/>
              </a:solidFill>
            </a:endParaRPr>
          </a:p>
        </p:txBody>
      </p:sp>
      <p:pic>
        <p:nvPicPr>
          <p:cNvPr id="7" name="Picture 4" descr="galactic_plan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902553"/>
            <a:ext cx="9144000" cy="192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4833233" y="5383477"/>
            <a:ext cx="200025" cy="192088"/>
          </a:xfrm>
          <a:prstGeom prst="rect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defTabSz="914400" eaLnBrk="0" hangingPunct="0">
              <a:buClrTx/>
              <a:buSzTx/>
              <a:buFontTx/>
              <a:buNone/>
            </a:pPr>
            <a:endParaRPr 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483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217311" y="148379"/>
            <a:ext cx="8229600" cy="727075"/>
          </a:xfrm>
        </p:spPr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Connecting Pipelines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71575"/>
            <a:ext cx="3874911" cy="44039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Arial" charset="0"/>
                <a:ea typeface="ＭＳ Ｐゴシック" charset="0"/>
              </a:rPr>
              <a:t>Solution</a:t>
            </a:r>
          </a:p>
          <a:p>
            <a:r>
              <a:rPr lang="en-US" sz="1800" b="0" dirty="0" smtClean="0">
                <a:latin typeface="Arial" charset="0"/>
                <a:ea typeface="ＭＳ Ｐゴシック" charset="0"/>
              </a:rPr>
              <a:t>Pegasus </a:t>
            </a:r>
            <a:r>
              <a:rPr lang="en-US" sz="1800" b="0" dirty="0">
                <a:latin typeface="Arial" charset="0"/>
                <a:ea typeface="ＭＳ Ｐゴシック" charset="0"/>
              </a:rPr>
              <a:t>allows jobs/nodes in a workflow to refer to other workflows, allowing users to connect distinct workflows for analysis</a:t>
            </a:r>
            <a:r>
              <a:rPr lang="en-US" sz="1800" b="0" dirty="0" smtClean="0">
                <a:latin typeface="Arial" charset="0"/>
                <a:ea typeface="ＭＳ Ｐゴシック" charset="0"/>
              </a:rPr>
              <a:t>.</a:t>
            </a:r>
          </a:p>
          <a:p>
            <a:endParaRPr lang="en-US" sz="1800" b="0" dirty="0">
              <a:latin typeface="Arial" charset="0"/>
              <a:ea typeface="ＭＳ Ｐゴシック" charset="0"/>
            </a:endParaRPr>
          </a:p>
          <a:p>
            <a:r>
              <a:rPr lang="en-US" sz="1800" b="0" dirty="0">
                <a:latin typeface="Arial" charset="0"/>
                <a:ea typeface="ＭＳ Ｐゴシック" charset="0"/>
              </a:rPr>
              <a:t>Updated our debugging tools to handle these workflow of workflows.</a:t>
            </a:r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-457200" y="4243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pic>
        <p:nvPicPr>
          <p:cNvPr id="8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111" y="148379"/>
            <a:ext cx="4678363" cy="552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 bwMode="auto">
          <a:xfrm>
            <a:off x="1439333" y="310444"/>
            <a:ext cx="1846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j-ea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926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Hierarchical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Workflows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9" y="1485900"/>
            <a:ext cx="8940800" cy="378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50024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48379"/>
            <a:ext cx="8229600" cy="727075"/>
          </a:xfrm>
        </p:spPr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Reusing Data Products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71575"/>
            <a:ext cx="8229600" cy="1012825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1800" b="1" dirty="0" smtClean="0">
                <a:latin typeface="Arial" charset="0"/>
                <a:ea typeface="ＭＳ Ｐゴシック" charset="0"/>
                <a:cs typeface="ＭＳ Ｐゴシック" charset="0"/>
              </a:rPr>
              <a:t>Problem</a:t>
            </a:r>
            <a:endParaRPr lang="en-US" sz="18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457200" lvl="1" indent="0">
              <a:buNone/>
              <a:defRPr/>
            </a:pPr>
            <a:r>
              <a:rPr lang="en-US" sz="1600" b="0" dirty="0" smtClean="0">
                <a:latin typeface="Arial" charset="0"/>
                <a:ea typeface="ＭＳ Ｐゴシック" charset="0"/>
              </a:rPr>
              <a:t>Users want to be able to intelligently reuse previously generated outputs.</a:t>
            </a:r>
          </a:p>
          <a:p>
            <a:pPr marL="457200" lvl="1" indent="0">
              <a:buNone/>
              <a:defRPr/>
            </a:pPr>
            <a:r>
              <a:rPr lang="en-US" sz="1600" b="0" dirty="0" smtClean="0">
                <a:latin typeface="Arial" charset="0"/>
                <a:ea typeface="ＭＳ Ｐゴシック" charset="0"/>
              </a:rPr>
              <a:t>Genomic Workflows want to avoid index generation steps for raw input files</a:t>
            </a:r>
          </a:p>
          <a:p>
            <a:pPr marL="0" indent="0">
              <a:buNone/>
            </a:pPr>
            <a:endParaRPr lang="en-US" sz="18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457200" lvl="1" indent="0">
              <a:buNone/>
            </a:pPr>
            <a:endParaRPr lang="en-US" sz="1600" b="0" dirty="0" smtClean="0">
              <a:latin typeface="Arial" charset="0"/>
              <a:ea typeface="ＭＳ Ｐゴシック" charset="0"/>
            </a:endParaRPr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-457200" y="4243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563" y="2184400"/>
            <a:ext cx="6780900" cy="4024785"/>
          </a:xfrm>
          <a:prstGeom prst="rect">
            <a:avLst/>
          </a:prstGeom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186267" y="2754077"/>
            <a:ext cx="2058296" cy="29786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0" fontAlgn="base" hangingPunct="0">
              <a:spcBef>
                <a:spcPts val="1200"/>
              </a:spcBef>
              <a:spcAft>
                <a:spcPct val="0"/>
              </a:spcAft>
              <a:buFont typeface="Wingdings" pitchFamily="2" charset="2"/>
              <a:buChar char="§"/>
              <a:defRPr sz="2200" b="1" kern="1200" baseline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8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6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14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12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>
              <a:buNone/>
              <a:defRPr/>
            </a:pPr>
            <a:r>
              <a:rPr lang="en-US" sz="1700" b="0" dirty="0">
                <a:latin typeface="Arial" charset="0"/>
                <a:ea typeface="ＭＳ Ｐゴシック" charset="0"/>
              </a:rPr>
              <a:t>Long running analysis fail, and users realize they need to regenerate workflow description, as wrong arguments set or missing jobs.</a:t>
            </a:r>
          </a:p>
          <a:p>
            <a:pPr marL="57150" indent="0">
              <a:buNone/>
              <a:defRPr/>
            </a:pPr>
            <a:endParaRPr lang="en-US" sz="1800" b="0" dirty="0"/>
          </a:p>
          <a:p>
            <a:pPr marL="57150" indent="0">
              <a:buFont typeface="Wingdings" pitchFamily="2" charset="2"/>
              <a:buNone/>
              <a:defRPr/>
            </a:pPr>
            <a:endParaRPr lang="en-US" sz="1800" b="0" dirty="0" smtClean="0"/>
          </a:p>
          <a:p>
            <a:pPr marL="0" indent="0">
              <a:buFont typeface="Wingdings" pitchFamily="2" charset="2"/>
              <a:buNone/>
            </a:pPr>
            <a:endParaRPr lang="en-US" sz="18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457200" lvl="1" indent="0">
              <a:buFont typeface="Arial" pitchFamily="34" charset="0"/>
              <a:buNone/>
            </a:pPr>
            <a:endParaRPr lang="en-US" sz="1600" b="0" dirty="0" smtClean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438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Reusing Data Products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52400" y="4283472"/>
            <a:ext cx="8991600" cy="176172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0" fontAlgn="base" hangingPunct="0">
              <a:spcBef>
                <a:spcPts val="1200"/>
              </a:spcBef>
              <a:spcAft>
                <a:spcPct val="0"/>
              </a:spcAft>
              <a:buFont typeface="Wingdings" pitchFamily="2" charset="2"/>
              <a:buChar char="§"/>
              <a:defRPr sz="2200" b="1" kern="1200" baseline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18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16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14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12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Arial" charset="0"/>
                <a:ea typeface="ＭＳ Ｐゴシック" charset="0"/>
              </a:rPr>
              <a:t>Solution: Workflow </a:t>
            </a:r>
            <a:r>
              <a:rPr lang="en-US" sz="1800" dirty="0">
                <a:latin typeface="Arial" charset="0"/>
                <a:ea typeface="ＭＳ Ｐゴシック" charset="0"/>
              </a:rPr>
              <a:t>Reduction </a:t>
            </a:r>
            <a:endParaRPr lang="en-US" sz="1800" dirty="0" smtClean="0">
              <a:latin typeface="Arial" charset="0"/>
              <a:ea typeface="ＭＳ Ｐゴシック" charset="0"/>
            </a:endParaRPr>
          </a:p>
          <a:p>
            <a:r>
              <a:rPr lang="en-US" sz="1800" b="0" dirty="0" smtClean="0">
                <a:latin typeface="Arial" charset="0"/>
                <a:ea typeface="ＭＳ Ｐゴシック" charset="0"/>
              </a:rPr>
              <a:t>Don’t execute jobs at runtime for which data products already exist.</a:t>
            </a:r>
          </a:p>
          <a:p>
            <a:r>
              <a:rPr lang="en-US" sz="1800" b="0" dirty="0" smtClean="0">
                <a:latin typeface="Arial" charset="0"/>
                <a:ea typeface="ＭＳ Ｐゴシック" charset="0"/>
              </a:rPr>
              <a:t>Similar to make style semantics for compiling code</a:t>
            </a:r>
            <a:endParaRPr lang="en-US" sz="1800" b="0" dirty="0">
              <a:latin typeface="Arial" charset="0"/>
              <a:ea typeface="ＭＳ Ｐゴシック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" y="1530880"/>
            <a:ext cx="8551333" cy="25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631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File cleanup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800" dirty="0" smtClean="0">
                <a:latin typeface="Arial" charset="0"/>
                <a:ea typeface="ＭＳ Ｐゴシック" charset="0"/>
                <a:cs typeface="ＭＳ Ｐゴシック" charset="0"/>
              </a:rPr>
              <a:t>Problem</a:t>
            </a: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sz="2400" b="0" dirty="0">
                <a:latin typeface="Arial" charset="0"/>
                <a:ea typeface="ＭＳ Ｐゴシック" charset="0"/>
                <a:cs typeface="ＭＳ Ｐゴシック" charset="0"/>
              </a:rPr>
              <a:t>	</a:t>
            </a:r>
            <a:r>
              <a:rPr lang="en-US" sz="2400" b="0" dirty="0" smtClean="0">
                <a:latin typeface="Arial" charset="0"/>
                <a:ea typeface="ＭＳ Ｐゴシック" charset="0"/>
                <a:cs typeface="ＭＳ Ｐゴシック" charset="0"/>
              </a:rPr>
              <a:t>Users run out out </a:t>
            </a:r>
            <a:r>
              <a:rPr lang="en-US" sz="2400" b="0" dirty="0">
                <a:latin typeface="Arial" charset="0"/>
                <a:ea typeface="ＭＳ Ｐゴシック" charset="0"/>
                <a:cs typeface="ＭＳ Ｐゴシック" charset="0"/>
              </a:rPr>
              <a:t>of </a:t>
            </a:r>
            <a:r>
              <a:rPr lang="en-US" sz="2400" b="0" dirty="0" smtClean="0">
                <a:latin typeface="Arial" charset="0"/>
                <a:ea typeface="ＭＳ Ｐゴシック" charset="0"/>
                <a:cs typeface="ＭＳ Ｐゴシック" charset="0"/>
              </a:rPr>
              <a:t>disk space during workflow execution</a:t>
            </a:r>
            <a:r>
              <a:rPr lang="en-US" sz="2400" b="0" dirty="0" smtClean="0">
                <a:latin typeface="Arial" charset="0"/>
                <a:ea typeface="ＭＳ Ｐゴシック" charset="0"/>
                <a:cs typeface="Arial" charset="0"/>
              </a:rPr>
              <a:t/>
            </a:r>
            <a:br>
              <a:rPr lang="en-US" sz="2400" b="0" dirty="0" smtClean="0">
                <a:latin typeface="Arial" charset="0"/>
                <a:ea typeface="ＭＳ Ｐゴシック" charset="0"/>
                <a:cs typeface="Arial" charset="0"/>
              </a:rPr>
            </a:br>
            <a:endParaRPr lang="en-US" sz="2400" b="0" dirty="0">
              <a:latin typeface="Arial" charset="0"/>
              <a:ea typeface="ＭＳ Ｐゴシック" charset="0"/>
              <a:cs typeface="Arial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Why does it occur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Workflows </a:t>
            </a:r>
            <a:r>
              <a:rPr lang="en-US" sz="2000" b="0" dirty="0" smtClean="0">
                <a:latin typeface="Arial" charset="0"/>
                <a:ea typeface="ＭＳ Ｐゴシック" charset="0"/>
                <a:cs typeface="Arial" charset="0"/>
              </a:rPr>
              <a:t>could bring </a:t>
            </a: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in huge amounts of data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Data is generated during workflow execution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b="0" dirty="0">
                <a:latin typeface="Arial" charset="0"/>
                <a:ea typeface="ＭＳ Ｐゴシック" charset="0"/>
                <a:cs typeface="Arial" charset="0"/>
              </a:rPr>
              <a:t>Users don</a:t>
            </a:r>
            <a:r>
              <a:rPr lang="ja-JP" altLang="en-US" sz="2000" b="0" dirty="0">
                <a:latin typeface="Arial" charset="0"/>
                <a:ea typeface="ＭＳ Ｐゴシック" charset="0"/>
                <a:cs typeface="Arial" charset="0"/>
              </a:rPr>
              <a:t>’</a:t>
            </a:r>
            <a:r>
              <a:rPr lang="en-US" altLang="ja-JP" sz="2000" b="0" dirty="0">
                <a:latin typeface="Arial" charset="0"/>
                <a:ea typeface="ＭＳ Ｐゴシック" charset="0"/>
                <a:cs typeface="Arial" charset="0"/>
              </a:rPr>
              <a:t>t worry about cleaning up after they are </a:t>
            </a:r>
            <a:r>
              <a:rPr lang="en-US" altLang="ja-JP" sz="2000" b="0" dirty="0" smtClean="0">
                <a:latin typeface="Arial" charset="0"/>
                <a:ea typeface="ＭＳ Ｐゴシック" charset="0"/>
                <a:cs typeface="Arial" charset="0"/>
              </a:rPr>
              <a:t>done</a:t>
            </a:r>
            <a:br>
              <a:rPr lang="en-US" altLang="ja-JP" sz="2000" b="0" dirty="0" smtClean="0">
                <a:latin typeface="Arial" charset="0"/>
                <a:ea typeface="ＭＳ Ｐゴシック" charset="0"/>
                <a:cs typeface="Arial" charset="0"/>
              </a:rPr>
            </a:br>
            <a:endParaRPr lang="en-US" altLang="ja-JP" sz="2000" b="0" dirty="0">
              <a:latin typeface="Arial" charset="0"/>
              <a:ea typeface="ＭＳ Ｐゴシック" charset="0"/>
              <a:cs typeface="Arial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Example Application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000" b="0" dirty="0" err="1" smtClean="0">
                <a:latin typeface="Arial" charset="0"/>
                <a:ea typeface="ＭＳ Ｐゴシック" charset="0"/>
                <a:cs typeface="ＭＳ Ｐゴシック" charset="0"/>
              </a:rPr>
              <a:t>SoyKB</a:t>
            </a: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 workflows from </a:t>
            </a:r>
            <a:r>
              <a:rPr lang="en-US" sz="2000" b="0" dirty="0" err="1" smtClean="0">
                <a:latin typeface="Arial" charset="0"/>
                <a:ea typeface="ＭＳ Ｐゴシック" charset="0"/>
                <a:cs typeface="ＭＳ Ｐゴシック" charset="0"/>
              </a:rPr>
              <a:t>iPlant</a:t>
            </a:r>
            <a:endParaRPr lang="en-US" sz="2000" b="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000" b="0" dirty="0" err="1">
                <a:latin typeface="Arial" charset="0"/>
                <a:ea typeface="ＭＳ Ｐゴシック" charset="0"/>
                <a:cs typeface="ＭＳ Ｐゴシック" charset="0"/>
              </a:rPr>
              <a:t>Epigenomics</a:t>
            </a:r>
            <a:r>
              <a:rPr lang="en-US" sz="2000" b="0" dirty="0">
                <a:latin typeface="Arial" charset="0"/>
                <a:ea typeface="ＭＳ Ｐゴシック" charset="0"/>
                <a:cs typeface="ＭＳ Ｐゴシック" charset="0"/>
              </a:rPr>
              <a:t> Pipelines generating 60TB of data in a single </a:t>
            </a: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execution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sz="2400" b="0" dirty="0" smtClean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8361096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File cleanup</a:t>
            </a:r>
          </a:p>
        </p:txBody>
      </p:sp>
      <p:sp>
        <p:nvSpPr>
          <p:cNvPr id="45058" name="Rectangle 3"/>
          <p:cNvSpPr>
            <a:spLocks noGrp="1" noChangeArrowheads="1"/>
          </p:cNvSpPr>
          <p:nvPr>
            <p:ph idx="1"/>
          </p:nvPr>
        </p:nvSpPr>
        <p:spPr>
          <a:xfrm>
            <a:off x="175705" y="1307042"/>
            <a:ext cx="6493036" cy="440399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Solution</a:t>
            </a:r>
            <a:endParaRPr lang="en-US" sz="22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Arial" charset="0"/>
              </a:rPr>
              <a:t>Do cleanup after workflows finish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900" b="0" dirty="0">
                <a:latin typeface="Arial" charset="0"/>
                <a:ea typeface="ＭＳ Ｐゴシック" charset="0"/>
                <a:cs typeface="Arial" charset="0"/>
              </a:rPr>
              <a:t>Does not work as the scratch may get filled much before during </a:t>
            </a:r>
            <a:r>
              <a:rPr lang="en-US" sz="1900" b="0" dirty="0" smtClean="0">
                <a:latin typeface="Arial" charset="0"/>
                <a:ea typeface="ＭＳ Ｐゴシック" charset="0"/>
                <a:cs typeface="Arial" charset="0"/>
              </a:rPr>
              <a:t>execution</a:t>
            </a:r>
          </a:p>
          <a:p>
            <a:pPr marL="914400" lvl="2" indent="0" eaLnBrk="1" hangingPunct="1">
              <a:lnSpc>
                <a:spcPct val="90000"/>
              </a:lnSpc>
              <a:buNone/>
            </a:pPr>
            <a:endParaRPr lang="en-US" sz="1900" b="0" dirty="0">
              <a:latin typeface="Arial" charset="0"/>
              <a:ea typeface="ＭＳ Ｐゴシック" charset="0"/>
              <a:cs typeface="Arial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Arial" charset="0"/>
              </a:rPr>
              <a:t>Interleave cleanup automatically during workflow execution.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900" b="0" dirty="0">
                <a:latin typeface="Arial" charset="0"/>
                <a:ea typeface="ＭＳ Ｐゴシック" charset="0"/>
                <a:cs typeface="Arial" charset="0"/>
              </a:rPr>
              <a:t>Requires an analysis of the workflow to determine, when a file is no longer </a:t>
            </a:r>
            <a:r>
              <a:rPr lang="en-US" sz="1900" b="0" dirty="0" smtClean="0">
                <a:latin typeface="Arial" charset="0"/>
                <a:ea typeface="ＭＳ Ｐゴシック" charset="0"/>
                <a:cs typeface="Arial" charset="0"/>
              </a:rPr>
              <a:t>required</a:t>
            </a:r>
          </a:p>
          <a:p>
            <a:pPr lvl="2" eaLnBrk="1" hangingPunct="1">
              <a:lnSpc>
                <a:spcPct val="90000"/>
              </a:lnSpc>
            </a:pPr>
            <a:endParaRPr lang="en-US" sz="1900" b="0" dirty="0" smtClean="0">
              <a:latin typeface="Arial" charset="0"/>
              <a:ea typeface="ＭＳ Ｐゴシック" charset="0"/>
              <a:cs typeface="Arial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en-US" sz="2100" dirty="0" smtClean="0">
                <a:latin typeface="Arial" charset="0"/>
                <a:ea typeface="ＭＳ Ｐゴシック" charset="0"/>
                <a:cs typeface="Arial" charset="0"/>
              </a:rPr>
              <a:t>Cluster the cleanup jobs by level for large workflows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900" b="0" dirty="0" smtClean="0">
                <a:latin typeface="Arial" charset="0"/>
                <a:ea typeface="ＭＳ Ｐゴシック" charset="0"/>
                <a:cs typeface="Arial" charset="0"/>
              </a:rPr>
              <a:t>Too many cleanup jobs </a:t>
            </a:r>
            <a:r>
              <a:rPr lang="en-US" sz="1900" b="0" dirty="0" err="1" smtClean="0">
                <a:latin typeface="Arial" charset="0"/>
                <a:ea typeface="ＭＳ Ｐゴシック" charset="0"/>
                <a:cs typeface="Arial" charset="0"/>
              </a:rPr>
              <a:t>adversaly</a:t>
            </a:r>
            <a:r>
              <a:rPr lang="en-US" sz="1900" b="0" dirty="0" smtClean="0">
                <a:latin typeface="Arial" charset="0"/>
                <a:ea typeface="ＭＳ Ｐゴシック" charset="0"/>
                <a:cs typeface="Arial" charset="0"/>
              </a:rPr>
              <a:t> affect the walltime of the workflow.</a:t>
            </a:r>
            <a:endParaRPr lang="en-US" sz="1900" b="0" dirty="0">
              <a:latin typeface="Arial" charset="0"/>
              <a:ea typeface="ＭＳ Ｐゴシック" charset="0"/>
              <a:cs typeface="Arial" charset="0"/>
            </a:endParaRPr>
          </a:p>
        </p:txBody>
      </p:sp>
      <p:pic>
        <p:nvPicPr>
          <p:cNvPr id="45056" name="Picture 450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8741" y="1676399"/>
            <a:ext cx="2250892" cy="4275667"/>
          </a:xfrm>
          <a:prstGeom prst="rect">
            <a:avLst/>
          </a:prstGeom>
        </p:spPr>
      </p:pic>
      <p:sp>
        <p:nvSpPr>
          <p:cNvPr id="146" name="TextBox 145"/>
          <p:cNvSpPr txBox="1"/>
          <p:nvPr/>
        </p:nvSpPr>
        <p:spPr>
          <a:xfrm>
            <a:off x="6219738" y="4382076"/>
            <a:ext cx="16081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rgbClr val="FF8000"/>
                </a:solidFill>
                <a:latin typeface="Ayuthaya" charset="-34"/>
                <a:ea typeface="Ayuthaya" charset="-34"/>
                <a:cs typeface="Ayuthaya" charset="-34"/>
              </a:rPr>
              <a:t>cleanup job</a:t>
            </a:r>
            <a:endParaRPr lang="en-US" sz="1600" b="1" i="1" dirty="0">
              <a:solidFill>
                <a:srgbClr val="FF8000"/>
              </a:solidFill>
              <a:latin typeface="Ayuthaya" charset="-34"/>
              <a:ea typeface="Ayuthaya" charset="-34"/>
              <a:cs typeface="Ayuthaya" charset="-34"/>
            </a:endParaRPr>
          </a:p>
        </p:txBody>
      </p:sp>
      <p:pic>
        <p:nvPicPr>
          <p:cNvPr id="147" name="Picture 2" descr="http://www.marketingfortravelexperts.com/wp-content/uploads/2014/05/black-right-arrow.png"/>
          <p:cNvPicPr>
            <a:picLocks noChangeAspect="1" noChangeArrowheads="1"/>
          </p:cNvPicPr>
          <p:nvPr/>
        </p:nvPicPr>
        <p:blipFill>
          <a:blip r:embed="rId4">
            <a:alphaModFix amt="70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784162" flipH="1">
            <a:off x="6520027" y="4233726"/>
            <a:ext cx="745244" cy="207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741369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File cleanup (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cont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)</a:t>
            </a:r>
          </a:p>
        </p:txBody>
      </p:sp>
      <p:pic>
        <p:nvPicPr>
          <p:cNvPr id="4710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674892" y="2200985"/>
            <a:ext cx="6469108" cy="3992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256" y="1001712"/>
            <a:ext cx="4397069" cy="4162955"/>
          </a:xfrm>
          <a:prstGeom prst="rect">
            <a:avLst/>
          </a:prstGeom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903859" y="1263894"/>
            <a:ext cx="5935341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sz="1800" b="1" dirty="0" smtClean="0"/>
              <a:t>Single </a:t>
            </a:r>
            <a:r>
              <a:rPr lang="en-US" sz="1800" b="1" dirty="0" err="1" smtClean="0"/>
              <a:t>SoyKB</a:t>
            </a:r>
            <a:r>
              <a:rPr lang="en-US" sz="1800" b="1" dirty="0" smtClean="0"/>
              <a:t> NGS Pegasus 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sz="1800" b="1" dirty="0" smtClean="0"/>
              <a:t>Workflow with 10 input reads.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600518149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2:00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–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2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</a:rPr>
              <a:t>:30 Introduction on Workflows and Pegasus</a:t>
            </a:r>
          </a:p>
          <a:p>
            <a:r>
              <a:rPr lang="en-US" dirty="0" smtClean="0"/>
              <a:t>2:30 </a:t>
            </a:r>
            <a:r>
              <a:rPr lang="en-US" dirty="0"/>
              <a:t>– </a:t>
            </a:r>
            <a:r>
              <a:rPr lang="en-US" dirty="0" smtClean="0"/>
              <a:t>3:30 Hands on Exercises</a:t>
            </a:r>
          </a:p>
          <a:p>
            <a:r>
              <a:rPr lang="en-US" dirty="0" smtClean="0"/>
              <a:t>3:</a:t>
            </a:r>
            <a:r>
              <a:rPr lang="en-US" dirty="0"/>
              <a:t>3</a:t>
            </a:r>
            <a:r>
              <a:rPr lang="en-US" dirty="0" smtClean="0"/>
              <a:t>0 – 4:</a:t>
            </a:r>
            <a:r>
              <a:rPr lang="en-US" dirty="0"/>
              <a:t>3</a:t>
            </a:r>
            <a:r>
              <a:rPr lang="en-US" dirty="0" smtClean="0"/>
              <a:t>0 Features addressing user problems</a:t>
            </a:r>
          </a:p>
          <a:p>
            <a:r>
              <a:rPr lang="en-US" dirty="0" smtClean="0"/>
              <a:t>4:</a:t>
            </a:r>
            <a:r>
              <a:rPr lang="en-US" dirty="0"/>
              <a:t>30 – </a:t>
            </a:r>
            <a:r>
              <a:rPr lang="en-US" dirty="0" smtClean="0"/>
              <a:t>5:00 Discussion</a:t>
            </a:r>
          </a:p>
        </p:txBody>
      </p:sp>
    </p:spTree>
    <p:extLst>
      <p:ext uri="{BB962C8B-B14F-4D97-AF65-F5344CB8AC3E}">
        <p14:creationId xmlns:p14="http://schemas.microsoft.com/office/powerpoint/2010/main" val="2506326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48379"/>
            <a:ext cx="8229600" cy="727075"/>
          </a:xfrm>
        </p:spPr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What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Does Pegasus provide an Application - I</a:t>
            </a:r>
          </a:p>
        </p:txBody>
      </p:sp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sz="2400" b="1" dirty="0" smtClean="0">
                <a:latin typeface="Arial" charset="0"/>
                <a:ea typeface="ＭＳ Ｐゴシック" charset="0"/>
                <a:cs typeface="ＭＳ Ｐゴシック" charset="0"/>
              </a:rPr>
              <a:t>Portability </a:t>
            </a:r>
            <a:r>
              <a:rPr lang="en-US" sz="2400" b="1" dirty="0">
                <a:latin typeface="Arial" charset="0"/>
                <a:ea typeface="ＭＳ Ｐゴシック" charset="0"/>
                <a:cs typeface="ＭＳ Ｐゴシック" charset="0"/>
              </a:rPr>
              <a:t>/ Reuse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>
              <a:defRPr/>
            </a:pPr>
            <a:r>
              <a:rPr lang="en-US" sz="2000" b="0" dirty="0">
                <a:latin typeface="Arial" charset="0"/>
                <a:ea typeface="ＭＳ Ｐゴシック" charset="0"/>
              </a:rPr>
              <a:t>User created workflows can easily </a:t>
            </a:r>
            <a:r>
              <a:rPr lang="en-US" sz="2000" b="0" dirty="0" smtClean="0">
                <a:latin typeface="Arial" charset="0"/>
                <a:ea typeface="ＭＳ Ｐゴシック" charset="0"/>
              </a:rPr>
              <a:t>be mapped to and </a:t>
            </a:r>
            <a:r>
              <a:rPr lang="en-US" sz="2000" b="0" dirty="0">
                <a:latin typeface="Arial" charset="0"/>
                <a:ea typeface="ＭＳ Ｐゴシック" charset="0"/>
              </a:rPr>
              <a:t>run in different environments without alteration. </a:t>
            </a:r>
            <a:endParaRPr lang="en-US" sz="2000" b="0" dirty="0" smtClean="0">
              <a:latin typeface="Arial" charset="0"/>
              <a:ea typeface="ＭＳ Ｐゴシック" charset="0"/>
            </a:endParaRPr>
          </a:p>
          <a:p>
            <a:pPr marL="457200" lvl="1" indent="0">
              <a:buNone/>
              <a:defRPr/>
            </a:pPr>
            <a:endParaRPr lang="en-US" sz="2000" b="0" dirty="0">
              <a:latin typeface="Arial" charset="0"/>
              <a:ea typeface="ＭＳ Ｐゴシック" charset="0"/>
            </a:endParaRPr>
          </a:p>
          <a:p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Data Management</a:t>
            </a:r>
          </a:p>
          <a:p>
            <a:pPr lvl="1"/>
            <a:r>
              <a:rPr lang="en-US" sz="2000" b="0" dirty="0">
                <a:latin typeface="Arial" charset="0"/>
                <a:ea typeface="ＭＳ Ｐゴシック" charset="0"/>
              </a:rPr>
              <a:t>Pegasus handles replica selection, data transfers and output registrations in data catalogs. These tasks are added to a workflow as auxiliary jobs by the Pegasus planner</a:t>
            </a:r>
            <a:r>
              <a:rPr lang="en-US" sz="2000" b="0" dirty="0" smtClean="0">
                <a:latin typeface="Arial" charset="0"/>
                <a:ea typeface="ＭＳ Ｐゴシック" charset="0"/>
              </a:rPr>
              <a:t>.</a:t>
            </a:r>
          </a:p>
          <a:p>
            <a:pPr marL="457200" lvl="1" indent="0">
              <a:buNone/>
            </a:pPr>
            <a:endParaRPr lang="en-US" sz="2000" b="0" dirty="0" smtClean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Performance</a:t>
            </a:r>
          </a:p>
          <a:p>
            <a:pPr lvl="1">
              <a:defRPr/>
            </a:pPr>
            <a:r>
              <a:rPr lang="en-US" sz="2000" b="0" dirty="0">
                <a:latin typeface="Arial" charset="0"/>
                <a:ea typeface="ＭＳ Ｐゴシック" charset="0"/>
              </a:rPr>
              <a:t>The Pegasus mapper can reorder, group, and prioritize tasks in order to increase the overall workflow performance.</a:t>
            </a:r>
          </a:p>
          <a:p>
            <a:pPr lvl="1"/>
            <a:endParaRPr lang="en-US" sz="2000" b="0" dirty="0" smtClean="0">
              <a:latin typeface="Arial" charset="0"/>
              <a:ea typeface="ＭＳ Ｐゴシック" charset="0"/>
            </a:endParaRPr>
          </a:p>
        </p:txBody>
      </p:sp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-457200" y="4243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840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40952"/>
            <a:ext cx="8229600" cy="727075"/>
          </a:xfrm>
        </p:spPr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What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Does Pegasus provide an Application 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- II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9394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71575"/>
            <a:ext cx="8229600" cy="4643846"/>
          </a:xfrm>
        </p:spPr>
        <p:txBody>
          <a:bodyPr>
            <a:normAutofit lnSpcReduction="10000"/>
          </a:bodyPr>
          <a:lstStyle/>
          <a:p>
            <a:r>
              <a:rPr lang="en-US" sz="2400" b="1" dirty="0">
                <a:latin typeface="Arial" charset="0"/>
                <a:ea typeface="ＭＳ Ｐゴシック" charset="0"/>
                <a:cs typeface="ＭＳ Ｐゴシック" charset="0"/>
              </a:rPr>
              <a:t>Provenance</a:t>
            </a:r>
          </a:p>
          <a:p>
            <a:pPr lvl="1"/>
            <a:r>
              <a:rPr lang="en-US" sz="2000" b="0" dirty="0" smtClean="0">
                <a:latin typeface="Arial" charset="0"/>
                <a:ea typeface="ＭＳ Ｐゴシック" charset="0"/>
              </a:rPr>
              <a:t>Provenance </a:t>
            </a:r>
            <a:r>
              <a:rPr lang="en-US" sz="2000" b="0" dirty="0">
                <a:latin typeface="Arial" charset="0"/>
                <a:ea typeface="ＭＳ Ｐゴシック" charset="0"/>
              </a:rPr>
              <a:t>data is collected in a database, and the data can be summaries with tools such as pegasus-statistics, pegasus-plots, or directly with SQL queries</a:t>
            </a:r>
            <a:r>
              <a:rPr lang="en-US" sz="2000" b="0" dirty="0" smtClean="0">
                <a:latin typeface="Arial" charset="0"/>
                <a:ea typeface="ＭＳ Ｐゴシック" charset="0"/>
              </a:rPr>
              <a:t>.</a:t>
            </a:r>
            <a:br>
              <a:rPr lang="en-US" sz="2000" b="0" dirty="0" smtClean="0">
                <a:latin typeface="Arial" charset="0"/>
                <a:ea typeface="ＭＳ Ｐゴシック" charset="0"/>
              </a:rPr>
            </a:br>
            <a:endParaRPr lang="en-US" sz="2000" b="0" dirty="0">
              <a:latin typeface="Arial" charset="0"/>
              <a:ea typeface="ＭＳ Ｐゴシック" charset="0"/>
            </a:endParaRPr>
          </a:p>
          <a:p>
            <a:r>
              <a:rPr lang="en-US" sz="2400" b="1" dirty="0" smtClean="0">
                <a:latin typeface="Arial" charset="0"/>
                <a:ea typeface="ＭＳ Ｐゴシック" charset="0"/>
                <a:cs typeface="ＭＳ Ｐゴシック" charset="0"/>
              </a:rPr>
              <a:t>Reliability </a:t>
            </a:r>
            <a:r>
              <a:rPr lang="en-US" sz="2400" b="1" dirty="0">
                <a:latin typeface="Arial" charset="0"/>
                <a:ea typeface="ＭＳ Ｐゴシック" charset="0"/>
                <a:cs typeface="ＭＳ Ｐゴシック" charset="0"/>
              </a:rPr>
              <a:t>and Debugging Tools</a:t>
            </a:r>
          </a:p>
          <a:p>
            <a:pPr lvl="1"/>
            <a:r>
              <a:rPr lang="en-US" sz="2000" b="0" dirty="0">
                <a:latin typeface="Arial" charset="0"/>
                <a:ea typeface="ＭＳ Ｐゴシック" charset="0"/>
              </a:rPr>
              <a:t>Jobs and data transfers are automatically retried in case of failures. Debugging tools such as pegasus-analyzer helps the user to debug the workflow in case of non-recoverable failures</a:t>
            </a:r>
            <a:r>
              <a:rPr lang="en-US" sz="2000" b="0" dirty="0" smtClean="0">
                <a:latin typeface="Arial" charset="0"/>
                <a:ea typeface="ＭＳ Ｐゴシック" charset="0"/>
              </a:rPr>
              <a:t>.</a:t>
            </a:r>
            <a:br>
              <a:rPr lang="en-US" sz="2000" b="0" dirty="0" smtClean="0">
                <a:latin typeface="Arial" charset="0"/>
                <a:ea typeface="ＭＳ Ｐゴシック" charset="0"/>
              </a:rPr>
            </a:br>
            <a:endParaRPr lang="en-US" sz="2000" b="0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Scalability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>
              <a:defRPr/>
            </a:pP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Hierarchal workflows</a:t>
            </a:r>
          </a:p>
          <a:p>
            <a:pPr lvl="1">
              <a:defRPr/>
            </a:pP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Scale to hundreds of thousands of nodes in a workflow.</a:t>
            </a:r>
            <a:endParaRPr lang="en-US" sz="20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endParaRPr lang="en-US" sz="2000" b="0" dirty="0">
              <a:latin typeface="Arial" charset="0"/>
              <a:ea typeface="ＭＳ Ｐゴシック" charset="0"/>
            </a:endParaRPr>
          </a:p>
          <a:p>
            <a:pPr lvl="1"/>
            <a:endParaRPr lang="en-US" sz="2000" b="0" dirty="0" smtClean="0">
              <a:latin typeface="Arial" charset="0"/>
              <a:ea typeface="ＭＳ Ｐゴシック" charset="0"/>
            </a:endParaRPr>
          </a:p>
        </p:txBody>
      </p:sp>
      <p:sp>
        <p:nvSpPr>
          <p:cNvPr id="59396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400" dirty="0"/>
          </a:p>
        </p:txBody>
      </p:sp>
      <p:sp>
        <p:nvSpPr>
          <p:cNvPr id="59395" name="Rectangle 4"/>
          <p:cNvSpPr>
            <a:spLocks noChangeArrowheads="1"/>
          </p:cNvSpPr>
          <p:nvPr/>
        </p:nvSpPr>
        <p:spPr bwMode="auto">
          <a:xfrm>
            <a:off x="-457200" y="42433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096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5257800" cy="914400"/>
          </a:xfrm>
        </p:spPr>
        <p:txBody>
          <a:bodyPr/>
          <a:lstStyle/>
          <a:p>
            <a:pPr>
              <a:defRPr/>
            </a:pPr>
            <a:r>
              <a:rPr lang="en-US" sz="3600" dirty="0" smtClean="0">
                <a:solidFill>
                  <a:srgbClr val="518AC4"/>
                </a:solidFill>
                <a:latin typeface="Calisto MT"/>
                <a:cs typeface="Calisto MT"/>
              </a:rPr>
              <a:t>If you get stuck…</a:t>
            </a:r>
            <a:endParaRPr lang="en-US" sz="3600" dirty="0">
              <a:solidFill>
                <a:srgbClr val="518AC4"/>
              </a:solidFill>
              <a:latin typeface="Calisto MT"/>
              <a:cs typeface="Calisto MT"/>
            </a:endParaRPr>
          </a:p>
        </p:txBody>
      </p:sp>
      <p:sp>
        <p:nvSpPr>
          <p:cNvPr id="62466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800000"/>
                </a:solidFill>
                <a:latin typeface="Calisto MT" charset="0"/>
                <a:cs typeface="Calisto MT" charset="0"/>
              </a:rPr>
              <a:t>And you</a:t>
            </a:r>
            <a:r>
              <a:rPr lang="en-US" sz="2200" dirty="0" smtClean="0">
                <a:solidFill>
                  <a:srgbClr val="800000"/>
                </a:solidFill>
                <a:latin typeface="Calisto MT" charset="0"/>
                <a:cs typeface="Calisto MT" charset="0"/>
              </a:rPr>
              <a:t> </a:t>
            </a:r>
            <a:r>
              <a:rPr lang="en-US" sz="2200" dirty="0">
                <a:solidFill>
                  <a:srgbClr val="800000"/>
                </a:solidFill>
                <a:latin typeface="Calisto MT" charset="0"/>
                <a:cs typeface="Calisto MT" charset="0"/>
              </a:rPr>
              <a:t>can draw….</a:t>
            </a: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pPr lvl="3"/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pPr lvl="3"/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pPr lvl="3"/>
            <a:r>
              <a:rPr lang="en-US" sz="2200" dirty="0">
                <a:solidFill>
                  <a:srgbClr val="800000"/>
                </a:solidFill>
                <a:latin typeface="Calisto MT" charset="0"/>
                <a:cs typeface="Calisto MT" charset="0"/>
              </a:rPr>
              <a:t>	</a:t>
            </a:r>
            <a:r>
              <a:rPr lang="en-US" sz="2200" dirty="0" smtClean="0">
                <a:solidFill>
                  <a:srgbClr val="800000"/>
                </a:solidFill>
                <a:latin typeface="Calisto MT" charset="0"/>
                <a:cs typeface="Calisto MT" charset="0"/>
              </a:rPr>
              <a:t>				</a:t>
            </a:r>
            <a:r>
              <a:rPr lang="en-US" sz="2400" dirty="0" smtClean="0">
                <a:solidFill>
                  <a:srgbClr val="800000"/>
                </a:solidFill>
                <a:latin typeface="Calisto MT" charset="0"/>
                <a:cs typeface="Calisto MT" charset="0"/>
              </a:rPr>
              <a:t>We </a:t>
            </a:r>
            <a:r>
              <a:rPr lang="en-US" sz="2400" dirty="0">
                <a:solidFill>
                  <a:srgbClr val="800000"/>
                </a:solidFill>
                <a:latin typeface="Calisto MT" charset="0"/>
                <a:cs typeface="Calisto MT" charset="0"/>
              </a:rPr>
              <a:t>can help you!</a:t>
            </a:r>
          </a:p>
          <a:p>
            <a:pPr lvl="3"/>
            <a:endParaRPr lang="en-US" sz="1400" dirty="0" smtClean="0">
              <a:solidFill>
                <a:srgbClr val="800000"/>
              </a:solidFill>
              <a:latin typeface="Calisto MT" charset="0"/>
              <a:cs typeface="Calisto MT" charset="0"/>
            </a:endParaRPr>
          </a:p>
          <a:p>
            <a:endParaRPr lang="en-US" sz="2200" dirty="0">
              <a:solidFill>
                <a:srgbClr val="800000"/>
              </a:solidFill>
              <a:latin typeface="Calisto MT" charset="0"/>
              <a:cs typeface="Calisto MT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543925" y="6356350"/>
            <a:ext cx="561975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00E64684-F5AD-3740-AFEE-6E363FF2BEBB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pic>
        <p:nvPicPr>
          <p:cNvPr id="6246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968500"/>
            <a:ext cx="3117850" cy="415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69" name="Picture 5" descr="Documen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5492750" y="-28575"/>
            <a:ext cx="3802063" cy="491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70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2297" y="1791683"/>
            <a:ext cx="4673600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3182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21897" y="214614"/>
            <a:ext cx="27036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Pegasus</a:t>
            </a:r>
            <a:endParaRPr lang="en-US" sz="4800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71474" y="1164174"/>
            <a:ext cx="5740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Automate, recover, and debug scientific computations.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29517" y="3375754"/>
            <a:ext cx="2421697" cy="1244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42592" y="2590924"/>
            <a:ext cx="24945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Get Started</a:t>
            </a:r>
            <a:endParaRPr lang="en-US" sz="3200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cxnSp>
        <p:nvCxnSpPr>
          <p:cNvPr id="5" name="Elbow Connector 4"/>
          <p:cNvCxnSpPr/>
          <p:nvPr/>
        </p:nvCxnSpPr>
        <p:spPr>
          <a:xfrm flipV="1">
            <a:off x="3734718" y="2070927"/>
            <a:ext cx="2131764" cy="991518"/>
          </a:xfrm>
          <a:prstGeom prst="bentConnector3">
            <a:avLst>
              <a:gd name="adj1" fmla="val 73643"/>
            </a:avLst>
          </a:prstGeom>
          <a:ln w="22225">
            <a:solidFill>
              <a:schemeClr val="bg1">
                <a:alpha val="61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866482" y="1886261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Pegasus Website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66482" y="2221592"/>
            <a:ext cx="2557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CC00"/>
                </a:solidFill>
              </a:rPr>
              <a:t>http://</a:t>
            </a:r>
            <a:r>
              <a:rPr lang="en-US" b="1" dirty="0" err="1" smtClean="0">
                <a:solidFill>
                  <a:srgbClr val="FFCC00"/>
                </a:solidFill>
              </a:rPr>
              <a:t>pegasus.isi.edu</a:t>
            </a:r>
            <a:endParaRPr lang="en-US" b="1" dirty="0">
              <a:solidFill>
                <a:srgbClr val="FFCC00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5329409" y="3062445"/>
            <a:ext cx="537072" cy="0"/>
          </a:xfrm>
          <a:prstGeom prst="line">
            <a:avLst/>
          </a:prstGeom>
          <a:ln w="22225">
            <a:solidFill>
              <a:schemeClr val="bg1">
                <a:alpha val="61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866482" y="2877779"/>
            <a:ext cx="2160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Users Mailing List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866482" y="3213110"/>
            <a:ext cx="2770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FCC00"/>
                </a:solidFill>
              </a:rPr>
              <a:t>pegasus-users@isi.edu</a:t>
            </a:r>
            <a:endParaRPr lang="en-US" b="1" dirty="0">
              <a:solidFill>
                <a:srgbClr val="FFCC00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326449" y="4009290"/>
            <a:ext cx="537072" cy="0"/>
          </a:xfrm>
          <a:prstGeom prst="line">
            <a:avLst/>
          </a:prstGeom>
          <a:ln w="22225">
            <a:solidFill>
              <a:schemeClr val="bg1">
                <a:alpha val="61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5300291" y="3085686"/>
            <a:ext cx="5501" cy="936378"/>
          </a:xfrm>
          <a:prstGeom prst="line">
            <a:avLst/>
          </a:prstGeom>
          <a:ln w="22225">
            <a:solidFill>
              <a:schemeClr val="bg1">
                <a:alpha val="61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855650" y="3820814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Support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855649" y="4156145"/>
            <a:ext cx="3013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FCC00"/>
                </a:solidFill>
              </a:rPr>
              <a:t>pegasus-support@isi.edu</a:t>
            </a:r>
            <a:endParaRPr lang="en-US" b="1" dirty="0">
              <a:solidFill>
                <a:srgbClr val="FFCC00"/>
              </a:solidFill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 flipV="1">
            <a:off x="4304583" y="4016499"/>
            <a:ext cx="10563" cy="335368"/>
          </a:xfrm>
          <a:prstGeom prst="line">
            <a:avLst/>
          </a:prstGeom>
          <a:ln w="22225">
            <a:solidFill>
              <a:schemeClr val="bg1">
                <a:alpha val="61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 flipV="1">
            <a:off x="4304583" y="4002413"/>
            <a:ext cx="974689" cy="8564"/>
          </a:xfrm>
          <a:prstGeom prst="line">
            <a:avLst/>
          </a:prstGeom>
          <a:ln w="22225">
            <a:solidFill>
              <a:schemeClr val="bg1">
                <a:alpha val="61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734718" y="424290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chemeClr val="bg1"/>
                </a:solidFill>
              </a:rPr>
              <a:t>HipChat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4078709" y="4646499"/>
            <a:ext cx="1957405" cy="169792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34" name="TextBox 33"/>
          <p:cNvSpPr txBox="1"/>
          <p:nvPr/>
        </p:nvSpPr>
        <p:spPr>
          <a:xfrm>
            <a:off x="4005530" y="645501"/>
            <a:ext cx="1320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alpha val="57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est. 2001</a:t>
            </a:r>
            <a:endParaRPr lang="en-US" sz="2000" dirty="0">
              <a:solidFill>
                <a:schemeClr val="bg1">
                  <a:alpha val="57000"/>
                </a:schemeClr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586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57442" y="103633"/>
            <a:ext cx="27036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Pegasus</a:t>
            </a:r>
            <a:endParaRPr lang="en-US" sz="4800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7865" y="1002394"/>
            <a:ext cx="5740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Automate, recover, and debug scientific computations.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29517" y="3375754"/>
            <a:ext cx="2421697" cy="1244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42592" y="2590924"/>
            <a:ext cx="225233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Thank You</a:t>
            </a:r>
            <a:endParaRPr lang="en-US" sz="3200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826191" y="483721"/>
            <a:ext cx="1320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alpha val="57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est. 2001</a:t>
            </a:r>
            <a:endParaRPr lang="en-US" sz="2000" dirty="0">
              <a:solidFill>
                <a:schemeClr val="bg1">
                  <a:alpha val="57000"/>
                </a:schemeClr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29517" y="3605494"/>
            <a:ext cx="243367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Questions?</a:t>
            </a:r>
            <a:endParaRPr lang="en-US" sz="3200" dirty="0">
              <a:solidFill>
                <a:schemeClr val="bg1"/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889" y="2471605"/>
            <a:ext cx="582087" cy="582087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6581943" y="2554431"/>
            <a:ext cx="1176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Karan </a:t>
            </a:r>
            <a:r>
              <a:rPr lang="en-US" dirty="0" err="1" smtClean="0">
                <a:solidFill>
                  <a:schemeClr val="bg1"/>
                </a:solidFill>
              </a:rPr>
              <a:t>Vahi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5675482" y="631417"/>
            <a:ext cx="0" cy="5509160"/>
          </a:xfrm>
          <a:prstGeom prst="line">
            <a:avLst/>
          </a:prstGeom>
          <a:ln w="22225">
            <a:solidFill>
              <a:schemeClr val="bg1">
                <a:alpha val="61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2" descr="afa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3813" y="5565676"/>
            <a:ext cx="582087" cy="582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/>
          <p:cNvSpPr txBox="1"/>
          <p:nvPr/>
        </p:nvSpPr>
        <p:spPr>
          <a:xfrm>
            <a:off x="6581943" y="5660063"/>
            <a:ext cx="2308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Rafael Ferreira da Silva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8223" y="4791925"/>
            <a:ext cx="577677" cy="582087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6581943" y="4898302"/>
            <a:ext cx="1374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Rajiv </a:t>
            </a:r>
            <a:r>
              <a:rPr lang="en-US" dirty="0" err="1" smtClean="0">
                <a:solidFill>
                  <a:schemeClr val="bg1"/>
                </a:solidFill>
              </a:rPr>
              <a:t>Mayani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7788" y="4018248"/>
            <a:ext cx="588112" cy="588112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6581943" y="4136541"/>
            <a:ext cx="1279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Mats </a:t>
            </a:r>
            <a:r>
              <a:rPr lang="en-US" dirty="0" err="1" smtClean="0">
                <a:solidFill>
                  <a:schemeClr val="bg1"/>
                </a:solidFill>
              </a:rPr>
              <a:t>Rynge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8223" y="3245356"/>
            <a:ext cx="581228" cy="581228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6581943" y="3343700"/>
            <a:ext cx="1330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Gideon </a:t>
            </a:r>
            <a:r>
              <a:rPr lang="en-US" dirty="0" err="1" smtClean="0">
                <a:solidFill>
                  <a:schemeClr val="bg1"/>
                </a:solidFill>
              </a:rPr>
              <a:t>Juve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53889" y="1687930"/>
            <a:ext cx="592011" cy="592011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6581943" y="1761590"/>
            <a:ext cx="1462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Ewa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Deelman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723985" y="859348"/>
            <a:ext cx="286007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chemeClr val="bg1">
                    <a:alpha val="52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Meet our team</a:t>
            </a:r>
            <a:endParaRPr lang="en-US" sz="3000" dirty="0">
              <a:solidFill>
                <a:schemeClr val="bg1">
                  <a:alpha val="52000"/>
                </a:schemeClr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131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9" descr="epigenome_exampl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3505200"/>
            <a:ext cx="5873750" cy="266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rPr>
              <a:t>Scientific Workflows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457200" y="1190041"/>
            <a:ext cx="8458200" cy="1778000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Orchestrate complex, multi-stage scientific computations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Often expressed as directed acyclic graphs (DAGs)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Capture analysis pipelines for sharing and reuse</a:t>
            </a:r>
          </a:p>
          <a:p>
            <a:pPr>
              <a:lnSpc>
                <a:spcPct val="100000"/>
              </a:lnSpc>
            </a:pP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Can execute in parallel on distributed resources</a:t>
            </a: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641AF93-2CB4-EB45-A5E3-0DA1CB11E8C8}" type="slidenum">
              <a:rPr lang="en-US" sz="1400"/>
              <a:pPr/>
              <a:t>4</a:t>
            </a:fld>
            <a:endParaRPr lang="en-US" sz="1400"/>
          </a:p>
        </p:txBody>
      </p:sp>
      <p:sp>
        <p:nvSpPr>
          <p:cNvPr id="18437" name="TextBox 10"/>
          <p:cNvSpPr txBox="1">
            <a:spLocks noChangeArrowheads="1"/>
          </p:cNvSpPr>
          <p:nvPr/>
        </p:nvSpPr>
        <p:spPr bwMode="auto">
          <a:xfrm>
            <a:off x="609600" y="3276600"/>
            <a:ext cx="1087438" cy="270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/>
            <a:r>
              <a:rPr lang="en-US" sz="2000"/>
              <a:t>Setup</a:t>
            </a:r>
            <a:endParaRPr lang="en-US" sz="1200"/>
          </a:p>
          <a:p>
            <a:pPr algn="r"/>
            <a:endParaRPr lang="en-US" sz="800"/>
          </a:p>
          <a:p>
            <a:pPr algn="r"/>
            <a:r>
              <a:rPr lang="en-US" sz="2000"/>
              <a:t>Split</a:t>
            </a:r>
          </a:p>
          <a:p>
            <a:pPr algn="r"/>
            <a:r>
              <a:rPr lang="en-US" sz="2000"/>
              <a:t>Filter &amp; Convert</a:t>
            </a:r>
          </a:p>
          <a:p>
            <a:pPr algn="r"/>
            <a:endParaRPr lang="en-US" sz="1000"/>
          </a:p>
          <a:p>
            <a:pPr algn="r"/>
            <a:r>
              <a:rPr lang="en-US" sz="2000"/>
              <a:t>Map</a:t>
            </a:r>
          </a:p>
          <a:p>
            <a:pPr algn="r"/>
            <a:r>
              <a:rPr lang="en-US" sz="2000"/>
              <a:t>Merge</a:t>
            </a:r>
          </a:p>
          <a:p>
            <a:pPr algn="r"/>
            <a:endParaRPr lang="en-US" sz="1200"/>
          </a:p>
          <a:p>
            <a:pPr algn="r"/>
            <a:r>
              <a:rPr lang="en-US" sz="2000"/>
              <a:t>Analyze</a:t>
            </a:r>
          </a:p>
        </p:txBody>
      </p:sp>
      <p:sp>
        <p:nvSpPr>
          <p:cNvPr id="18438" name="Left Brace 15"/>
          <p:cNvSpPr>
            <a:spLocks/>
          </p:cNvSpPr>
          <p:nvPr/>
        </p:nvSpPr>
        <p:spPr bwMode="auto">
          <a:xfrm>
            <a:off x="1676400" y="3352800"/>
            <a:ext cx="287338" cy="304800"/>
          </a:xfrm>
          <a:prstGeom prst="leftBrace">
            <a:avLst>
              <a:gd name="adj1" fmla="val 8368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39" name="Left Brace 16"/>
          <p:cNvSpPr>
            <a:spLocks/>
          </p:cNvSpPr>
          <p:nvPr/>
        </p:nvSpPr>
        <p:spPr bwMode="auto">
          <a:xfrm>
            <a:off x="1676400" y="4090988"/>
            <a:ext cx="304800" cy="709612"/>
          </a:xfrm>
          <a:prstGeom prst="leftBrace">
            <a:avLst>
              <a:gd name="adj1" fmla="val 831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0" name="Left Brace 17"/>
          <p:cNvSpPr>
            <a:spLocks/>
          </p:cNvSpPr>
          <p:nvPr/>
        </p:nvSpPr>
        <p:spPr bwMode="auto">
          <a:xfrm>
            <a:off x="1730375" y="5557838"/>
            <a:ext cx="225425" cy="503237"/>
          </a:xfrm>
          <a:prstGeom prst="leftBrace">
            <a:avLst>
              <a:gd name="adj1" fmla="val 834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1" name="Left Brace 18"/>
          <p:cNvSpPr>
            <a:spLocks/>
          </p:cNvSpPr>
          <p:nvPr/>
        </p:nvSpPr>
        <p:spPr bwMode="auto">
          <a:xfrm>
            <a:off x="1725613" y="4883150"/>
            <a:ext cx="227012" cy="238125"/>
          </a:xfrm>
          <a:prstGeom prst="leftBrace">
            <a:avLst>
              <a:gd name="adj1" fmla="val 828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2" name="Left Brace 19"/>
          <p:cNvSpPr>
            <a:spLocks/>
          </p:cNvSpPr>
          <p:nvPr/>
        </p:nvSpPr>
        <p:spPr bwMode="auto">
          <a:xfrm>
            <a:off x="1730375" y="5200650"/>
            <a:ext cx="225425" cy="239713"/>
          </a:xfrm>
          <a:prstGeom prst="leftBrace">
            <a:avLst>
              <a:gd name="adj1" fmla="val 839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3" name="TextBox 20"/>
          <p:cNvSpPr txBox="1">
            <a:spLocks noChangeArrowheads="1"/>
          </p:cNvSpPr>
          <p:nvPr/>
        </p:nvSpPr>
        <p:spPr bwMode="auto">
          <a:xfrm>
            <a:off x="5591402" y="5707062"/>
            <a:ext cx="3470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 err="1"/>
              <a:t>Epigenomics</a:t>
            </a:r>
            <a:r>
              <a:rPr lang="en-US" dirty="0"/>
              <a:t> Workflow</a:t>
            </a:r>
          </a:p>
        </p:txBody>
      </p:sp>
      <p:sp>
        <p:nvSpPr>
          <p:cNvPr id="18444" name="Left Brace 15"/>
          <p:cNvSpPr>
            <a:spLocks/>
          </p:cNvSpPr>
          <p:nvPr/>
        </p:nvSpPr>
        <p:spPr bwMode="auto">
          <a:xfrm>
            <a:off x="1693863" y="3733800"/>
            <a:ext cx="287337" cy="304800"/>
          </a:xfrm>
          <a:prstGeom prst="leftBrace">
            <a:avLst>
              <a:gd name="adj1" fmla="val 8368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821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Workflows – Building Blocks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251" y="2822519"/>
            <a:ext cx="968681" cy="13488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7399" y="2156902"/>
            <a:ext cx="995050" cy="2181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5132" y="2156902"/>
            <a:ext cx="2302933" cy="23029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5316" y="2012366"/>
            <a:ext cx="2654484" cy="237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688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9933"/>
            <a:ext cx="8229600" cy="727075"/>
          </a:xfrm>
        </p:spPr>
        <p:txBody>
          <a:bodyPr/>
          <a:lstStyle/>
          <a:p>
            <a:r>
              <a:rPr lang="en-US" dirty="0" smtClean="0"/>
              <a:t>Complex RNA-Sequencing Workflow - GTFAR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63" y="899696"/>
            <a:ext cx="8686800" cy="5156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58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Challenges while Executing Compute Pipelines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3490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71574"/>
            <a:ext cx="8229600" cy="4969249"/>
          </a:xfrm>
        </p:spPr>
        <p:txBody>
          <a:bodyPr>
            <a:normAutofit fontScale="85000" lnSpcReduction="20000"/>
          </a:bodyPr>
          <a:lstStyle/>
          <a:p>
            <a:pPr eaLnBrk="1" hangingPunct="1">
              <a:defRPr/>
            </a:pPr>
            <a:r>
              <a:rPr lang="en-US" sz="2400" dirty="0">
                <a:latin typeface="Helvetica" charset="0"/>
              </a:rPr>
              <a:t>Portability</a:t>
            </a:r>
          </a:p>
          <a:p>
            <a:pPr lvl="1" eaLnBrk="1" hangingPunct="1">
              <a:defRPr/>
            </a:pPr>
            <a:r>
              <a:rPr lang="en-US" sz="2000" b="0" dirty="0">
                <a:latin typeface="Helvetica" charset="0"/>
              </a:rPr>
              <a:t>How can you run a pipeline on Amazon EC2 one day, and a PBS cluster the next?</a:t>
            </a:r>
          </a:p>
          <a:p>
            <a:pPr eaLnBrk="1" hangingPunct="1">
              <a:defRPr/>
            </a:pPr>
            <a:r>
              <a:rPr lang="en-US" sz="2400" dirty="0" smtClean="0">
                <a:latin typeface="Helvetica" charset="0"/>
              </a:rPr>
              <a:t>Data Management</a:t>
            </a:r>
            <a:endParaRPr lang="en-US" sz="2400" dirty="0">
              <a:latin typeface="Helvetica" charset="0"/>
            </a:endParaRPr>
          </a:p>
          <a:p>
            <a:pPr lvl="1" eaLnBrk="1" hangingPunct="1">
              <a:defRPr/>
            </a:pPr>
            <a:r>
              <a:rPr lang="en-US" sz="2000" b="0" dirty="0">
                <a:latin typeface="Helvetica" charset="0"/>
              </a:rPr>
              <a:t>How do you ship in </a:t>
            </a:r>
            <a:r>
              <a:rPr lang="en-US" sz="2000" b="0" dirty="0" smtClean="0">
                <a:latin typeface="Helvetica" charset="0"/>
              </a:rPr>
              <a:t>the small/large </a:t>
            </a:r>
            <a:r>
              <a:rPr lang="en-US" sz="2000" b="0" dirty="0">
                <a:latin typeface="Helvetica" charset="0"/>
              </a:rPr>
              <a:t>amounts data required by </a:t>
            </a:r>
            <a:r>
              <a:rPr lang="en-US" sz="2000" b="0" dirty="0" smtClean="0">
                <a:latin typeface="Helvetica" charset="0"/>
              </a:rPr>
              <a:t>your pipeline?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Different protocols for different sites: Can I use SRM? How about </a:t>
            </a:r>
            <a:r>
              <a:rPr lang="en-US" sz="2000" b="0" dirty="0" err="1" smtClean="0">
                <a:latin typeface="Helvetica" charset="0"/>
              </a:rPr>
              <a:t>GridFTP</a:t>
            </a:r>
            <a:r>
              <a:rPr lang="en-US" sz="2000" b="0" dirty="0" smtClean="0">
                <a:latin typeface="Helvetica" charset="0"/>
              </a:rPr>
              <a:t>? HTTP and Squid proxies?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Can I use Cloud based storage like S3 on EC2?</a:t>
            </a:r>
          </a:p>
          <a:p>
            <a:pPr marL="457200" lvl="1" indent="0" eaLnBrk="1" hangingPunct="1">
              <a:buNone/>
              <a:defRPr/>
            </a:pPr>
            <a:endParaRPr lang="en-US" sz="2000" dirty="0" smtClean="0">
              <a:latin typeface="Helvetica" charset="0"/>
            </a:endParaRPr>
          </a:p>
          <a:p>
            <a:pPr eaLnBrk="1" hangingPunct="1">
              <a:defRPr/>
            </a:pPr>
            <a:r>
              <a:rPr lang="en-US" sz="2400" dirty="0" smtClean="0">
                <a:latin typeface="Helvetica" charset="0"/>
              </a:rPr>
              <a:t>Debug and Monitor Computations.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Users need automated tools to go through the log files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Need to correlate </a:t>
            </a:r>
            <a:r>
              <a:rPr lang="en-US" sz="2000" b="0" dirty="0">
                <a:latin typeface="Helvetica" charset="0"/>
              </a:rPr>
              <a:t>d</a:t>
            </a:r>
            <a:r>
              <a:rPr lang="en-US" sz="2000" b="0" dirty="0" smtClean="0">
                <a:latin typeface="Helvetica" charset="0"/>
              </a:rPr>
              <a:t>ata across lots of log files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Need to know what host a job ran on and how it was invoked</a:t>
            </a:r>
          </a:p>
          <a:p>
            <a:pPr marL="457200" lvl="1" indent="0" eaLnBrk="1" hangingPunct="1">
              <a:buNone/>
              <a:defRPr/>
            </a:pPr>
            <a:endParaRPr lang="en-US" dirty="0" smtClean="0">
              <a:latin typeface="Helvetica" charset="0"/>
            </a:endParaRPr>
          </a:p>
          <a:p>
            <a:pPr eaLnBrk="1" hangingPunct="1">
              <a:defRPr/>
            </a:pPr>
            <a:r>
              <a:rPr lang="en-US" sz="2400" dirty="0">
                <a:latin typeface="Helvetica" charset="0"/>
              </a:rPr>
              <a:t> Restructure </a:t>
            </a:r>
            <a:r>
              <a:rPr lang="en-US" sz="2400" dirty="0" smtClean="0">
                <a:latin typeface="Helvetica" charset="0"/>
              </a:rPr>
              <a:t>Pipelines for </a:t>
            </a:r>
            <a:r>
              <a:rPr lang="en-US" sz="2400" dirty="0">
                <a:latin typeface="Helvetica" charset="0"/>
              </a:rPr>
              <a:t>Improved Performance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Short </a:t>
            </a:r>
            <a:r>
              <a:rPr lang="en-US" sz="2000" b="0" dirty="0">
                <a:latin typeface="Helvetica" charset="0"/>
              </a:rPr>
              <a:t>running </a:t>
            </a:r>
            <a:r>
              <a:rPr lang="en-US" sz="2000" b="0" dirty="0" smtClean="0">
                <a:latin typeface="Helvetica" charset="0"/>
              </a:rPr>
              <a:t>tasks?</a:t>
            </a:r>
          </a:p>
          <a:p>
            <a:pPr lvl="1" eaLnBrk="1" hangingPunct="1">
              <a:defRPr/>
            </a:pPr>
            <a:r>
              <a:rPr lang="en-US" sz="2000" b="0" dirty="0" smtClean="0">
                <a:latin typeface="Helvetica" charset="0"/>
              </a:rPr>
              <a:t>Data placement?</a:t>
            </a:r>
            <a:br>
              <a:rPr lang="en-US" sz="2000" b="0" dirty="0" smtClean="0">
                <a:latin typeface="Helvetica" charset="0"/>
              </a:rPr>
            </a:br>
            <a:endParaRPr lang="en-US" sz="2000" b="0" dirty="0" smtClean="0"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1646607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Pegasus Workflow Management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1574"/>
            <a:ext cx="6770255" cy="4957763"/>
          </a:xfrm>
        </p:spPr>
        <p:txBody>
          <a:bodyPr>
            <a:normAutofit fontScale="70000" lnSpcReduction="20000"/>
          </a:bodyPr>
          <a:lstStyle/>
          <a:p>
            <a:pPr eaLnBrk="1" hangingPunct="1"/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NSF funded project 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since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2001 </a:t>
            </a:r>
            <a:endParaRPr lang="en-US" sz="2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 eaLnBrk="1" hangingPunct="1"/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Developed as </a:t>
            </a:r>
            <a:r>
              <a:rPr lang="en-US" sz="2000" b="0" dirty="0">
                <a:latin typeface="Arial" charset="0"/>
                <a:ea typeface="ＭＳ Ｐゴシック" charset="0"/>
                <a:cs typeface="ＭＳ Ｐゴシック" charset="0"/>
              </a:rPr>
              <a:t>a collaboration between </a:t>
            </a: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USC Information Sciences Institute and </a:t>
            </a:r>
            <a:r>
              <a:rPr lang="en-US" sz="2000" b="0" dirty="0">
                <a:latin typeface="Arial" charset="0"/>
                <a:ea typeface="ＭＳ Ｐゴシック" charset="0"/>
                <a:cs typeface="ＭＳ Ｐゴシック" charset="0"/>
              </a:rPr>
              <a:t>the </a:t>
            </a: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>HTCondor </a:t>
            </a:r>
            <a:r>
              <a:rPr lang="en-US" sz="2000" b="0" dirty="0">
                <a:latin typeface="Arial" charset="0"/>
                <a:ea typeface="ＭＳ Ｐゴシック" charset="0"/>
                <a:cs typeface="ＭＳ Ｐゴシック" charset="0"/>
              </a:rPr>
              <a:t>Team at UW Madison </a:t>
            </a:r>
            <a: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  <a:t/>
            </a:r>
            <a:br>
              <a:rPr lang="en-US" sz="2000" b="0" dirty="0" smtClean="0">
                <a:latin typeface="Arial" charset="0"/>
                <a:ea typeface="ＭＳ Ｐゴシック" charset="0"/>
                <a:cs typeface="ＭＳ Ｐゴシック" charset="0"/>
              </a:rPr>
            </a:br>
            <a:endParaRPr lang="en-US" sz="2000" b="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Builds on top of </a:t>
            </a:r>
            <a:r>
              <a:rPr lang="en-US" sz="2400" dirty="0" err="1" smtClean="0">
                <a:latin typeface="Arial" charset="0"/>
                <a:ea typeface="ＭＳ Ｐゴシック" charset="0"/>
                <a:cs typeface="ＭＳ Ｐゴシック" charset="0"/>
              </a:rPr>
              <a:t>HTCondor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DAGMan. </a:t>
            </a:r>
          </a:p>
          <a:p>
            <a:endParaRPr lang="en-US" dirty="0" smtClean="0"/>
          </a:p>
          <a:p>
            <a:r>
              <a:rPr lang="en-US" sz="2500" dirty="0" smtClean="0"/>
              <a:t>Abstract </a:t>
            </a:r>
            <a:r>
              <a:rPr lang="en-US" sz="2500" dirty="0"/>
              <a:t>Workflows - Pegasus input workflow description</a:t>
            </a:r>
          </a:p>
          <a:p>
            <a:pPr lvl="1"/>
            <a:r>
              <a:rPr lang="en-US" sz="2000" b="0" dirty="0"/>
              <a:t>Workflow “high-level language</a:t>
            </a:r>
            <a:r>
              <a:rPr lang="en-US" sz="2000" b="0" dirty="0" smtClean="0"/>
              <a:t>”</a:t>
            </a:r>
          </a:p>
          <a:p>
            <a:pPr lvl="1"/>
            <a:r>
              <a:rPr lang="en-US" sz="2000" b="0" dirty="0" smtClean="0"/>
              <a:t>Only </a:t>
            </a:r>
            <a:r>
              <a:rPr lang="en-US" sz="2000" b="0" dirty="0"/>
              <a:t>identifies the computation, devoid of resource </a:t>
            </a:r>
            <a:endParaRPr lang="en-US" sz="2000" b="0" dirty="0" smtClean="0"/>
          </a:p>
          <a:p>
            <a:pPr marL="457200" lvl="1" indent="0">
              <a:buNone/>
            </a:pPr>
            <a:r>
              <a:rPr lang="en-US" sz="2000" b="0" dirty="0"/>
              <a:t> </a:t>
            </a:r>
            <a:r>
              <a:rPr lang="en-US" sz="2000" b="0" dirty="0" smtClean="0"/>
              <a:t>     descriptions</a:t>
            </a:r>
            <a:r>
              <a:rPr lang="en-US" sz="2000" b="0" dirty="0"/>
              <a:t>, devoid of data </a:t>
            </a:r>
            <a:r>
              <a:rPr lang="en-US" sz="2000" b="0" dirty="0" smtClean="0"/>
              <a:t>locations</a:t>
            </a:r>
            <a:endParaRPr lang="en-US" sz="2000" b="0" dirty="0"/>
          </a:p>
          <a:p>
            <a:pPr lvl="1"/>
            <a:r>
              <a:rPr lang="en-US" sz="2000" b="0" dirty="0"/>
              <a:t>File </a:t>
            </a:r>
            <a:r>
              <a:rPr lang="en-US" sz="2000" b="0" dirty="0" smtClean="0"/>
              <a:t>Aware – For each task you specify the input and </a:t>
            </a:r>
          </a:p>
          <a:p>
            <a:pPr marL="457200" lvl="1" indent="0">
              <a:buNone/>
            </a:pPr>
            <a:r>
              <a:rPr lang="en-US" sz="2000" b="0" dirty="0"/>
              <a:t> </a:t>
            </a:r>
            <a:r>
              <a:rPr lang="en-US" sz="2000" b="0" dirty="0" smtClean="0"/>
              <a:t>     output files</a:t>
            </a:r>
            <a:endParaRPr lang="en-US" sz="2000" b="0" dirty="0"/>
          </a:p>
          <a:p>
            <a:pPr lvl="1"/>
            <a:endParaRPr lang="en-US" sz="2000" b="0" dirty="0"/>
          </a:p>
          <a:p>
            <a:r>
              <a:rPr lang="en-US" sz="2500" dirty="0" smtClean="0"/>
              <a:t>Pegasus is a </a:t>
            </a:r>
            <a:r>
              <a:rPr lang="en-US" sz="2500" dirty="0"/>
              <a:t> w</a:t>
            </a:r>
            <a:r>
              <a:rPr lang="en-US" sz="2500" dirty="0" smtClean="0"/>
              <a:t>orkflow </a:t>
            </a:r>
            <a:r>
              <a:rPr lang="en-US" sz="2500" dirty="0"/>
              <a:t>“compiler” (plan/map)</a:t>
            </a:r>
          </a:p>
          <a:p>
            <a:pPr lvl="1"/>
            <a:r>
              <a:rPr lang="en-US" sz="2000" b="0" dirty="0"/>
              <a:t>Target is DAGMan DAGs and Condor submit files</a:t>
            </a:r>
          </a:p>
          <a:p>
            <a:pPr lvl="1"/>
            <a:r>
              <a:rPr lang="en-US" sz="2000" b="0" dirty="0"/>
              <a:t>Transforms the workflow for performance </a:t>
            </a:r>
            <a:r>
              <a:rPr lang="en-US" sz="2000" b="0" dirty="0" smtClean="0"/>
              <a:t>and reliability</a:t>
            </a:r>
            <a:endParaRPr lang="en-US" sz="2000" b="0" dirty="0"/>
          </a:p>
          <a:p>
            <a:pPr lvl="1"/>
            <a:r>
              <a:rPr lang="en-US" sz="2000" b="0" dirty="0"/>
              <a:t>Automatically locates physical locations for </a:t>
            </a:r>
            <a:r>
              <a:rPr lang="en-US" sz="2000" b="0" dirty="0" smtClean="0"/>
              <a:t>both workflow</a:t>
            </a:r>
            <a:br>
              <a:rPr lang="en-US" sz="2000" b="0" dirty="0" smtClean="0"/>
            </a:br>
            <a:r>
              <a:rPr lang="en-US" sz="2000" b="0" dirty="0" smtClean="0"/>
              <a:t>components </a:t>
            </a:r>
            <a:r>
              <a:rPr lang="en-US" sz="2000" b="0" dirty="0"/>
              <a:t>and data</a:t>
            </a:r>
          </a:p>
          <a:p>
            <a:pPr lvl="1"/>
            <a:r>
              <a:rPr lang="en-US" sz="2000" b="0" dirty="0" smtClean="0"/>
              <a:t>Collects runtime provenance</a:t>
            </a:r>
            <a:endParaRPr lang="en-US" sz="2000" b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697" y="1731818"/>
            <a:ext cx="3263782" cy="439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62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4"/>
          <p:cNvSpPr>
            <a:spLocks noGrp="1"/>
          </p:cNvSpPr>
          <p:nvPr>
            <p:ph type="title"/>
          </p:nvPr>
        </p:nvSpPr>
        <p:spPr>
          <a:xfrm>
            <a:off x="457200" y="142340"/>
            <a:ext cx="8229600" cy="727075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 dirty="0" smtClean="0"/>
              <a:t>Pegasus </a:t>
            </a:r>
            <a:br>
              <a:rPr lang="en-US" sz="2800" dirty="0" smtClean="0"/>
            </a:br>
            <a:r>
              <a:rPr lang="en-US" sz="2800" dirty="0" smtClean="0"/>
              <a:t>Workflow Management System (est. 2001)</a:t>
            </a:r>
          </a:p>
        </p:txBody>
      </p:sp>
      <p:sp>
        <p:nvSpPr>
          <p:cNvPr id="5123" name="Content Placeholder 5"/>
          <p:cNvSpPr>
            <a:spLocks noGrp="1"/>
          </p:cNvSpPr>
          <p:nvPr>
            <p:ph idx="1"/>
          </p:nvPr>
        </p:nvSpPr>
        <p:spPr>
          <a:xfrm>
            <a:off x="457200" y="1066273"/>
            <a:ext cx="8229600" cy="4403990"/>
          </a:xfrm>
        </p:spPr>
        <p:txBody>
          <a:bodyPr>
            <a:noAutofit/>
          </a:bodyPr>
          <a:lstStyle/>
          <a:p>
            <a:pPr eaLnBrk="1" hangingPunct="1">
              <a:defRPr/>
            </a:pPr>
            <a:r>
              <a:rPr lang="en-US" sz="2000" b="1" dirty="0" smtClean="0">
                <a:latin typeface="Arial"/>
                <a:cs typeface="Arial"/>
              </a:rPr>
              <a:t>Maps a resource-independent “abstract” workflow onto resources and executes the “executable” workflow</a:t>
            </a:r>
          </a:p>
          <a:p>
            <a:pPr marL="0" indent="0" eaLnBrk="1" hangingPunct="1">
              <a:buNone/>
              <a:defRPr/>
            </a:pPr>
            <a:r>
              <a:rPr lang="en-US" sz="2000" dirty="0" smtClean="0">
                <a:latin typeface="Arial"/>
                <a:cs typeface="Arial"/>
              </a:rPr>
              <a:t>Benefits</a:t>
            </a:r>
          </a:p>
          <a:p>
            <a:pPr eaLnBrk="1" hangingPunct="1">
              <a:defRPr/>
            </a:pPr>
            <a:r>
              <a:rPr lang="en-US" sz="2000" dirty="0" smtClean="0">
                <a:latin typeface="Arial"/>
                <a:cs typeface="Arial"/>
              </a:rPr>
              <a:t>Automation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Automates </a:t>
            </a:r>
            <a:r>
              <a:rPr lang="en-US" sz="1600" b="0" dirty="0">
                <a:latin typeface="Arial"/>
                <a:cs typeface="Arial"/>
              </a:rPr>
              <a:t>complex, multi-stage processing pipelines</a:t>
            </a:r>
          </a:p>
          <a:p>
            <a:pPr lvl="1" eaLnBrk="1" hangingPunct="1">
              <a:defRPr/>
            </a:pPr>
            <a:r>
              <a:rPr lang="en-US" sz="1600" b="0" dirty="0">
                <a:latin typeface="Arial"/>
                <a:cs typeface="Arial"/>
              </a:rPr>
              <a:t>Enables parallel, distributed computations</a:t>
            </a:r>
          </a:p>
          <a:p>
            <a:pPr lvl="1" eaLnBrk="1" hangingPunct="1">
              <a:defRPr/>
            </a:pPr>
            <a:r>
              <a:rPr lang="en-US" sz="1600" b="0" dirty="0">
                <a:latin typeface="Arial"/>
                <a:cs typeface="Arial"/>
              </a:rPr>
              <a:t>Automatically executes data transfers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Reusable portable description of workflows that</a:t>
            </a:r>
          </a:p>
          <a:p>
            <a:pPr marL="457200" lvl="1" indent="0" eaLnBrk="1" hangingPunct="1">
              <a:buNone/>
              <a:defRPr/>
            </a:pPr>
            <a:r>
              <a:rPr lang="en-US" sz="1600" b="0" dirty="0">
                <a:latin typeface="Arial"/>
                <a:cs typeface="Arial"/>
              </a:rPr>
              <a:t> </a:t>
            </a:r>
            <a:r>
              <a:rPr lang="en-US" sz="1600" b="0" dirty="0" smtClean="0">
                <a:latin typeface="Arial"/>
                <a:cs typeface="Arial"/>
              </a:rPr>
              <a:t>    </a:t>
            </a:r>
            <a:r>
              <a:rPr lang="en-US" sz="1600" b="0" dirty="0">
                <a:latin typeface="Arial"/>
                <a:cs typeface="Arial"/>
              </a:rPr>
              <a:t>aids reproducibility</a:t>
            </a:r>
          </a:p>
          <a:p>
            <a:pPr eaLnBrk="1" hangingPunct="1">
              <a:defRPr/>
            </a:pPr>
            <a:r>
              <a:rPr lang="en-US" sz="2000" dirty="0" smtClean="0">
                <a:latin typeface="Arial"/>
                <a:cs typeface="Arial"/>
              </a:rPr>
              <a:t>Recovery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Automatic job retries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Ability to restart pipelines without repeating steps</a:t>
            </a:r>
          </a:p>
          <a:p>
            <a:pPr eaLnBrk="1" hangingPunct="1">
              <a:defRPr/>
            </a:pPr>
            <a:r>
              <a:rPr lang="en-US" sz="2000" dirty="0" smtClean="0">
                <a:latin typeface="Arial"/>
                <a:cs typeface="Arial"/>
              </a:rPr>
              <a:t>Debug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Records how data was produced (provenance)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Simple easy to use command line tools for monitoring and debugging</a:t>
            </a:r>
          </a:p>
          <a:p>
            <a:pPr lvl="1" eaLnBrk="1" hangingPunct="1">
              <a:defRPr/>
            </a:pPr>
            <a:r>
              <a:rPr lang="en-US" sz="1600" b="0" dirty="0" smtClean="0">
                <a:latin typeface="Arial"/>
                <a:cs typeface="Arial"/>
              </a:rPr>
              <a:t>Web Based Dashboard Available</a:t>
            </a:r>
            <a:endParaRPr lang="en-US" sz="1600" b="1" dirty="0" smtClean="0"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0875" y="1557867"/>
            <a:ext cx="3423347" cy="391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394123"/>
      </p:ext>
    </p:extLst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6">
      <a:dk1>
        <a:srgbClr val="FFFFFF"/>
      </a:dk1>
      <a:lt1>
        <a:sysClr val="window" lastClr="FFFFFF"/>
      </a:lt1>
      <a:dk2>
        <a:srgbClr val="04617B"/>
      </a:dk2>
      <a:lt2>
        <a:srgbClr val="DBF5F9"/>
      </a:lt2>
      <a:accent1>
        <a:srgbClr val="FFFFFF"/>
      </a:accent1>
      <a:accent2>
        <a:srgbClr val="4D83BB"/>
      </a:accent2>
      <a:accent3>
        <a:srgbClr val="FFFFFF"/>
      </a:accent3>
      <a:accent4>
        <a:srgbClr val="F2F2F2"/>
      </a:accent4>
      <a:accent5>
        <a:srgbClr val="D8D8D8"/>
      </a:accent5>
      <a:accent6>
        <a:srgbClr val="BFBFBF"/>
      </a:accent6>
      <a:hlink>
        <a:srgbClr val="FFCC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1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Arial" pitchFamily="34" charset="0"/>
            <a:ea typeface="+mj-ea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Custom 8">
      <a:dk1>
        <a:srgbClr val="36628F"/>
      </a:dk1>
      <a:lt1>
        <a:srgbClr val="36628F"/>
      </a:lt1>
      <a:dk2>
        <a:srgbClr val="36628F"/>
      </a:dk2>
      <a:lt2>
        <a:srgbClr val="36628F"/>
      </a:lt2>
      <a:accent1>
        <a:srgbClr val="FFFFFF"/>
      </a:accent1>
      <a:accent2>
        <a:srgbClr val="FFFFFF"/>
      </a:accent2>
      <a:accent3>
        <a:srgbClr val="FFFFFF"/>
      </a:accent3>
      <a:accent4>
        <a:srgbClr val="F2F2F2"/>
      </a:accent4>
      <a:accent5>
        <a:srgbClr val="D8D8D8"/>
      </a:accent5>
      <a:accent6>
        <a:srgbClr val="BFBFBF"/>
      </a:accent6>
      <a:hlink>
        <a:srgbClr val="FFCC00"/>
      </a:hlink>
      <a:folHlink>
        <a:srgbClr val="85DFD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 bwMode="auto">
        <a:noFill/>
        <a:ln w="9525">
          <a:noFill/>
          <a:miter lim="800000"/>
          <a:headEnd/>
          <a:tailEnd/>
        </a:ln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000" b="1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Arial" pitchFamily="34" charset="0"/>
            <a:ea typeface="+mj-ea"/>
            <a:cs typeface="Arial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5176</TotalTime>
  <Words>1716</Words>
  <Application>Microsoft Macintosh PowerPoint</Application>
  <PresentationFormat>On-screen Show (4:3)</PresentationFormat>
  <Paragraphs>311</Paragraphs>
  <Slides>34</Slides>
  <Notes>17</Notes>
  <HiddenSlides>1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36" baseType="lpstr">
      <vt:lpstr>Office Theme</vt:lpstr>
      <vt:lpstr>1_Office Theme</vt:lpstr>
      <vt:lpstr>Before Tutorial Starts</vt:lpstr>
      <vt:lpstr>Scientific Workflows through Pegasus WMS at USC HPC Cluster</vt:lpstr>
      <vt:lpstr>Agenda</vt:lpstr>
      <vt:lpstr>Scientific Workflows</vt:lpstr>
      <vt:lpstr>Simple Workflows – Building Blocks</vt:lpstr>
      <vt:lpstr>Complex RNA-Sequencing Workflow - GTFAR</vt:lpstr>
      <vt:lpstr>Challenges while Executing Compute Pipelines</vt:lpstr>
      <vt:lpstr>Pegasus Workflow Management System</vt:lpstr>
      <vt:lpstr>Pegasus  Workflow Management System (est. 2001)</vt:lpstr>
      <vt:lpstr>Pegasus Deployment</vt:lpstr>
      <vt:lpstr>Abstract to Executable Workflow Mapping - Discovery</vt:lpstr>
      <vt:lpstr>Simple Steps to Run Pegasus</vt:lpstr>
      <vt:lpstr>Move to Hands on Tutorial</vt:lpstr>
      <vt:lpstr>Agenda</vt:lpstr>
      <vt:lpstr>Hands on Tutorial Outline</vt:lpstr>
      <vt:lpstr>Agenda</vt:lpstr>
      <vt:lpstr>Failure Recovery</vt:lpstr>
      <vt:lpstr>Task Clustering</vt:lpstr>
      <vt:lpstr>Fine-Grained Workflows</vt:lpstr>
      <vt:lpstr>PowerPoint Presentation</vt:lpstr>
      <vt:lpstr>Fine Grained Workflows </vt:lpstr>
      <vt:lpstr>Connecting Pipelines</vt:lpstr>
      <vt:lpstr>Connecting Pipelines</vt:lpstr>
      <vt:lpstr>Hierarchical Workflows</vt:lpstr>
      <vt:lpstr>Reusing Data Products</vt:lpstr>
      <vt:lpstr>Reusing Data Products</vt:lpstr>
      <vt:lpstr>File cleanup</vt:lpstr>
      <vt:lpstr>File cleanup</vt:lpstr>
      <vt:lpstr>File cleanup (cont)</vt:lpstr>
      <vt:lpstr>What Does Pegasus provide an Application - I</vt:lpstr>
      <vt:lpstr>What Does Pegasus provide an Application - II</vt:lpstr>
      <vt:lpstr>If you get stuck…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uscadmin</dc:creator>
  <cp:lastModifiedBy>Karan Vahi</cp:lastModifiedBy>
  <cp:revision>449</cp:revision>
  <dcterms:created xsi:type="dcterms:W3CDTF">2011-12-09T23:05:54Z</dcterms:created>
  <dcterms:modified xsi:type="dcterms:W3CDTF">2016-03-22T03:23:22Z</dcterms:modified>
</cp:coreProperties>
</file>

<file path=docProps/thumbnail.jpeg>
</file>